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56" r:id="rId5"/>
    <p:sldId id="308" r:id="rId6"/>
    <p:sldId id="307" r:id="rId7"/>
    <p:sldId id="257" r:id="rId8"/>
    <p:sldId id="264" r:id="rId9"/>
    <p:sldId id="263" r:id="rId10"/>
    <p:sldId id="261" r:id="rId11"/>
    <p:sldId id="262" r:id="rId12"/>
    <p:sldId id="260" r:id="rId13"/>
    <p:sldId id="272" r:id="rId14"/>
    <p:sldId id="273" r:id="rId15"/>
    <p:sldId id="274" r:id="rId16"/>
    <p:sldId id="275" r:id="rId17"/>
    <p:sldId id="276" r:id="rId18"/>
    <p:sldId id="285" r:id="rId19"/>
    <p:sldId id="277" r:id="rId20"/>
    <p:sldId id="278" r:id="rId21"/>
    <p:sldId id="265" r:id="rId22"/>
    <p:sldId id="280" r:id="rId23"/>
    <p:sldId id="279" r:id="rId24"/>
    <p:sldId id="299" r:id="rId25"/>
    <p:sldId id="270" r:id="rId26"/>
    <p:sldId id="266" r:id="rId27"/>
    <p:sldId id="267" r:id="rId28"/>
    <p:sldId id="284" r:id="rId29"/>
    <p:sldId id="287" r:id="rId30"/>
    <p:sldId id="269" r:id="rId31"/>
    <p:sldId id="271" r:id="rId32"/>
    <p:sldId id="281" r:id="rId33"/>
    <p:sldId id="297" r:id="rId34"/>
    <p:sldId id="306" r:id="rId35"/>
    <p:sldId id="282" r:id="rId36"/>
    <p:sldId id="305" r:id="rId37"/>
    <p:sldId id="298" r:id="rId38"/>
    <p:sldId id="268" r:id="rId39"/>
    <p:sldId id="283" r:id="rId40"/>
    <p:sldId id="301" r:id="rId41"/>
    <p:sldId id="303" r:id="rId42"/>
    <p:sldId id="286" r:id="rId43"/>
    <p:sldId id="288" r:id="rId44"/>
    <p:sldId id="289" r:id="rId45"/>
    <p:sldId id="290" r:id="rId46"/>
    <p:sldId id="291" r:id="rId47"/>
    <p:sldId id="293" r:id="rId48"/>
    <p:sldId id="304" r:id="rId49"/>
    <p:sldId id="294" r:id="rId50"/>
    <p:sldId id="296" r:id="rId51"/>
    <p:sldId id="292" r:id="rId52"/>
    <p:sldId id="295" r:id="rId53"/>
    <p:sldId id="300" r:id="rId54"/>
    <p:sldId id="302" r:id="rId55"/>
    <p:sldId id="310" r:id="rId5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7D7EC-9CDB-B731-3BF8-623F0E9EC966}" v="6" dt="2021-10-19T09:52:38.153"/>
    <p1510:client id="{C8ABFD37-D8DF-4399-95AC-0AE9BEDFEC70}" v="14" dt="2021-10-19T09:50:36.562"/>
    <p1510:client id="{D874C398-9608-4D7D-EA41-D24DA3A2734A}" v="7" dt="2021-10-19T09:53:49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ja Zekan" userId="S::mateja.zekan@blue-world.org::950b2f4c-fa2e-4f3f-b5b7-71f677f78298" providerId="AD" clId="Web-{D874C398-9608-4D7D-EA41-D24DA3A2734A}"/>
    <pc:docChg chg="modSld">
      <pc:chgData name="Mateja Zekan" userId="S::mateja.zekan@blue-world.org::950b2f4c-fa2e-4f3f-b5b7-71f677f78298" providerId="AD" clId="Web-{D874C398-9608-4D7D-EA41-D24DA3A2734A}" dt="2021-10-19T09:53:46.939" v="5" actId="20577"/>
      <pc:docMkLst>
        <pc:docMk/>
      </pc:docMkLst>
      <pc:sldChg chg="modSp">
        <pc:chgData name="Mateja Zekan" userId="S::mateja.zekan@blue-world.org::950b2f4c-fa2e-4f3f-b5b7-71f677f78298" providerId="AD" clId="Web-{D874C398-9608-4D7D-EA41-D24DA3A2734A}" dt="2021-10-19T09:53:46.939" v="5" actId="20577"/>
        <pc:sldMkLst>
          <pc:docMk/>
          <pc:sldMk cId="1689705522" sldId="276"/>
        </pc:sldMkLst>
        <pc:spChg chg="mod">
          <ac:chgData name="Mateja Zekan" userId="S::mateja.zekan@blue-world.org::950b2f4c-fa2e-4f3f-b5b7-71f677f78298" providerId="AD" clId="Web-{D874C398-9608-4D7D-EA41-D24DA3A2734A}" dt="2021-10-19T09:53:46.939" v="5" actId="20577"/>
          <ac:spMkLst>
            <pc:docMk/>
            <pc:sldMk cId="1689705522" sldId="276"/>
            <ac:spMk id="3" creationId="{BBCCD367-690D-45A6-8BE5-4F8BBEE5E421}"/>
          </ac:spMkLst>
        </pc:spChg>
      </pc:sldChg>
    </pc:docChg>
  </pc:docChgLst>
  <pc:docChgLst>
    <pc:chgData name="Mateja Zekan" userId="S::mateja.zekan@blue-world.org::950b2f4c-fa2e-4f3f-b5b7-71f677f78298" providerId="AD" clId="Web-{0F87D7EC-9CDB-B731-3BF8-623F0E9EC966}"/>
    <pc:docChg chg="modSld">
      <pc:chgData name="Mateja Zekan" userId="S::mateja.zekan@blue-world.org::950b2f4c-fa2e-4f3f-b5b7-71f677f78298" providerId="AD" clId="Web-{0F87D7EC-9CDB-B731-3BF8-623F0E9EC966}" dt="2021-10-19T09:52:38.153" v="4" actId="20577"/>
      <pc:docMkLst>
        <pc:docMk/>
      </pc:docMkLst>
      <pc:sldChg chg="modSp">
        <pc:chgData name="Mateja Zekan" userId="S::mateja.zekan@blue-world.org::950b2f4c-fa2e-4f3f-b5b7-71f677f78298" providerId="AD" clId="Web-{0F87D7EC-9CDB-B731-3BF8-623F0E9EC966}" dt="2021-10-19T09:52:38.153" v="4" actId="20577"/>
        <pc:sldMkLst>
          <pc:docMk/>
          <pc:sldMk cId="1689705522" sldId="276"/>
        </pc:sldMkLst>
        <pc:spChg chg="mod">
          <ac:chgData name="Mateja Zekan" userId="S::mateja.zekan@blue-world.org::950b2f4c-fa2e-4f3f-b5b7-71f677f78298" providerId="AD" clId="Web-{0F87D7EC-9CDB-B731-3BF8-623F0E9EC966}" dt="2021-10-19T09:52:38.153" v="4" actId="20577"/>
          <ac:spMkLst>
            <pc:docMk/>
            <pc:sldMk cId="1689705522" sldId="276"/>
            <ac:spMk id="3" creationId="{BBCCD367-690D-45A6-8BE5-4F8BBEE5E421}"/>
          </ac:spMkLst>
        </pc:spChg>
      </pc:sldChg>
    </pc:docChg>
  </pc:docChgLst>
  <pc:docChgLst>
    <pc:chgData name="Mateja Zekan" userId="S::mateja.zekan@blue-world.org::950b2f4c-fa2e-4f3f-b5b7-71f677f78298" providerId="AD" clId="Web-{C8ABFD37-D8DF-4399-95AC-0AE9BEDFEC70}"/>
    <pc:docChg chg="modSld">
      <pc:chgData name="Mateja Zekan" userId="S::mateja.zekan@blue-world.org::950b2f4c-fa2e-4f3f-b5b7-71f677f78298" providerId="AD" clId="Web-{C8ABFD37-D8DF-4399-95AC-0AE9BEDFEC70}" dt="2021-10-19T09:50:33.780" v="12" actId="20577"/>
      <pc:docMkLst>
        <pc:docMk/>
      </pc:docMkLst>
      <pc:sldChg chg="modSp">
        <pc:chgData name="Mateja Zekan" userId="S::mateja.zekan@blue-world.org::950b2f4c-fa2e-4f3f-b5b7-71f677f78298" providerId="AD" clId="Web-{C8ABFD37-D8DF-4399-95AC-0AE9BEDFEC70}" dt="2021-10-19T09:45:53.459" v="7" actId="20577"/>
        <pc:sldMkLst>
          <pc:docMk/>
          <pc:sldMk cId="1689705522" sldId="276"/>
        </pc:sldMkLst>
        <pc:spChg chg="mod">
          <ac:chgData name="Mateja Zekan" userId="S::mateja.zekan@blue-world.org::950b2f4c-fa2e-4f3f-b5b7-71f677f78298" providerId="AD" clId="Web-{C8ABFD37-D8DF-4399-95AC-0AE9BEDFEC70}" dt="2021-10-19T09:45:53.459" v="7" actId="20577"/>
          <ac:spMkLst>
            <pc:docMk/>
            <pc:sldMk cId="1689705522" sldId="276"/>
            <ac:spMk id="3" creationId="{BBCCD367-690D-45A6-8BE5-4F8BBEE5E421}"/>
          </ac:spMkLst>
        </pc:spChg>
      </pc:sldChg>
      <pc:sldChg chg="modSp">
        <pc:chgData name="Mateja Zekan" userId="S::mateja.zekan@blue-world.org::950b2f4c-fa2e-4f3f-b5b7-71f677f78298" providerId="AD" clId="Web-{C8ABFD37-D8DF-4399-95AC-0AE9BEDFEC70}" dt="2021-10-19T09:50:33.780" v="12" actId="20577"/>
        <pc:sldMkLst>
          <pc:docMk/>
          <pc:sldMk cId="4020940569" sldId="302"/>
        </pc:sldMkLst>
        <pc:spChg chg="mod">
          <ac:chgData name="Mateja Zekan" userId="S::mateja.zekan@blue-world.org::950b2f4c-fa2e-4f3f-b5b7-71f677f78298" providerId="AD" clId="Web-{C8ABFD37-D8DF-4399-95AC-0AE9BEDFEC70}" dt="2021-10-19T09:50:33.780" v="12" actId="20577"/>
          <ac:spMkLst>
            <pc:docMk/>
            <pc:sldMk cId="4020940569" sldId="302"/>
            <ac:spMk id="4" creationId="{F7931F96-FDA6-4BAB-839B-0A10BE467C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8416-65C4-4A50-92D2-2B3E5FBA932B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76C83-3B5D-4F82-8DC4-1B124DA51B0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155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81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1268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209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975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1959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445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12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57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000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837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2766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912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505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430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08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BC8755-DC61-4CA2-AC94-85119F5EE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25F071F-1042-4C90-B308-27F1A7158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3D7CB7-9DD4-4F06-BB1D-49590FC9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13C4857-F1C7-4610-ADFA-CFE534FD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85EC1C7-F7CE-4F45-A26C-F858FB6E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9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748EB4-5DBA-430B-B8F3-9C7FDFB9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E482AE4-A3CE-4F16-8898-0D05A97DC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B7EEC09-8532-4421-80E7-ABE2A4DE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39F747D-1987-4627-896F-6AD839BB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97349C2-CA30-4777-A337-D8152340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574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00C1BCD-28C1-4137-AD93-2E02B479F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F4BB805-27F6-4C2E-A99E-679F3824B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C42F63-EA39-4A5E-A5F9-D4BD4C4F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6368EC6-037E-4EF4-9BA4-870BD7513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7837AA8-D1B6-4C7C-836E-AE66F1B4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251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BF117C-0441-41DB-AEE6-EB942A2F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F8D702-5FB7-4897-A638-295C21AD4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790D0D-8158-4619-A6B3-1DDD6EA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82646C3-FA35-43E8-B47D-A8B3A903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375DD71-EE66-42F5-85D3-B51A418D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76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82BA25-5908-4720-8358-F60C6BDD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C02840E-CC7D-4331-ADA9-92AC9BA4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C0A0D9-637F-4231-A539-1D8A7F61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069E232-1173-42F2-A5F0-72D6C1E0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DB6AA9-B629-4267-B12A-060FCCFE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582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ABE922-77DB-4D33-94FF-BB71051A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43854C-9517-4097-A1E1-59E9F22AF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B84FFB7-19E1-4E2A-BEEF-BF3E228B6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FA0AE3A-F86F-4C82-ADB2-881205F7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9D4A3F5-3D2F-4945-8DA8-34118EEA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D3D11F9-7126-4719-BD0B-BCD3039B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912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7A459A-DAEC-4157-8C82-1E81D5EB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3A515D9-491D-47F7-82C1-C42513E21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C6FD0AF-7F43-40EB-8FE2-571E8AB90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14ED44F-119D-4ED1-9535-567206413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AA65FFA-B820-4C13-AC04-9758A530A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3721D1B-4A8E-4CF2-9E69-259A9A52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F3178E2-713C-4419-912D-EDD01A7A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C6587FF-4487-4BF3-BCB5-3C7B0D61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989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340387-820E-4970-AF63-3706B319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468900C-FCBC-465D-8CDA-3DD90F35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7A0BB71-0D50-4517-BD60-07806562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EBE0768-6E4C-4DD2-A5B3-9C8418AD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46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5E953B2-63E1-4046-A9A4-ADB17C72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70F1C64-ABC3-49D8-9121-F22A5E44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54E1287-02CC-4405-A5B5-AB530B98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133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FB6B22-6169-4D26-8A81-61262A44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D1E892-2988-497B-9764-6FF03EF3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E193EBF-7F77-4AFB-8B4B-1B6A79835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9F16712-A7E5-485A-A342-9231D995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60DC864-ED1F-434C-8D0A-59B37074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68DA8CA-9F3E-4DDE-89E8-02EF7B5B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59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40C259-0486-471D-95CB-7925429F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61459FE-87C8-41C1-8B4E-B70C5C98E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95BCA87-CD27-4006-9CD8-E17FF8F76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9CB3BAC-1D96-4C6B-861C-8D1852B00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A97DE88-82FE-4376-B259-4987512B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C9E9935-BA5B-4F73-86CD-0AE632BF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936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13379D0-F66B-42C7-B934-6AD1DAF3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CC76D74-DB0F-41E8-898E-43D38405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11BE65B-66A0-4095-91C6-19F635439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88B8-AB1F-456C-A531-D5CAC51AA549}" type="datetimeFigureOut">
              <a:rPr lang="el-GR" smtClean="0"/>
              <a:pPr/>
              <a:t>19/10/2021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56743A7-40AC-4435-82D2-25161177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7A77C49-0D21-4EE5-92B3-30623AA18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236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hyperlink" Target="mailto:info@euroturtles.eu" TargetMode="Externa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silis\Documents\Caretta_3_cretanbeaches-com_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6676"/>
            <a:ext cx="12192000" cy="8094133"/>
          </a:xfrm>
          <a:prstGeom prst="rect">
            <a:avLst/>
          </a:prstGeom>
          <a:noFill/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25B6E37F-19F8-434D-8B70-C6E0AA1B9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910" y="5352026"/>
            <a:ext cx="9144000" cy="1239987"/>
          </a:xfrm>
        </p:spPr>
        <p:txBody>
          <a:bodyPr/>
          <a:lstStyle/>
          <a:p>
            <a:r>
              <a:rPr lang="hr-HR" b="1">
                <a:solidFill>
                  <a:schemeClr val="bg1"/>
                </a:solidFill>
              </a:rPr>
              <a:t>S kornjačama u moru</a:t>
            </a:r>
            <a:endParaRPr lang="el-GR" b="1">
              <a:solidFill>
                <a:schemeClr val="bg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DD0582F-4449-46EF-8B80-0B5B6F5B8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8694"/>
            <a:ext cx="1235799" cy="123998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9" y="3276"/>
            <a:ext cx="1765770" cy="80284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9736599" y="6471434"/>
            <a:ext cx="217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Marta Granville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851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2E760B3-C57B-4A22-960E-4DF210C8A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Πέλαγος: μεγάλα κοπάδια</a:t>
            </a:r>
            <a:r>
              <a:rPr lang="en-US"/>
              <a:t> </a:t>
            </a:r>
            <a:r>
              <a:rPr lang="el-GR"/>
              <a:t>αλλά</a:t>
            </a:r>
            <a:r>
              <a:rPr lang="el-GR" baseline="0"/>
              <a:t> από λίγα είδη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625C1FD-A641-454A-B9C8-43D90C28D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6754"/>
            <a:ext cx="12191999" cy="914866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40C9B7-241B-441C-8F65-EAABBE448459}"/>
              </a:ext>
            </a:extLst>
          </p:cNvPr>
          <p:cNvSpPr/>
          <p:nvPr/>
        </p:nvSpPr>
        <p:spPr>
          <a:xfrm>
            <a:off x="258521" y="652340"/>
            <a:ext cx="3670589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err="1">
                <a:solidFill>
                  <a:prstClr val="black"/>
                </a:solidFill>
              </a:rPr>
              <a:t>Pelagi</a:t>
            </a:r>
            <a:r>
              <a:rPr lang="hr-HR" sz="2400" err="1">
                <a:solidFill>
                  <a:prstClr val="black"/>
                </a:solidFill>
              </a:rPr>
              <a:t>jska</a:t>
            </a:r>
            <a:r>
              <a:rPr lang="hr-HR" sz="2400">
                <a:solidFill>
                  <a:prstClr val="black"/>
                </a:solidFill>
              </a:rPr>
              <a:t> zona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velika jata riba, ali mali broj vrsta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5AD19B0-F205-4924-B4A1-E430A7DC8B27}"/>
              </a:ext>
            </a:extLst>
          </p:cNvPr>
          <p:cNvSpPr/>
          <p:nvPr/>
        </p:nvSpPr>
        <p:spPr>
          <a:xfrm>
            <a:off x="9642763" y="5299365"/>
            <a:ext cx="2078182" cy="748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Npr.</a:t>
            </a:r>
            <a:r>
              <a:rPr lang="en-US" sz="2000">
                <a:solidFill>
                  <a:prstClr val="black"/>
                </a:solidFill>
              </a:rPr>
              <a:t> tun</a:t>
            </a:r>
            <a:r>
              <a:rPr lang="hr-HR" sz="2000">
                <a:solidFill>
                  <a:prstClr val="black"/>
                </a:solidFill>
              </a:rPr>
              <a:t>e</a:t>
            </a:r>
            <a:endParaRPr lang="en-US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0" y="7140994"/>
            <a:ext cx="3104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Photo: Ugo </a:t>
            </a:r>
            <a:r>
              <a:rPr lang="en-US" sz="1600" err="1">
                <a:solidFill>
                  <a:schemeClr val="bg1"/>
                </a:solidFill>
              </a:rPr>
              <a:t>Montaldo</a:t>
            </a:r>
            <a:r>
              <a:rPr lang="en-US" sz="1600">
                <a:solidFill>
                  <a:schemeClr val="bg1"/>
                </a:solidFill>
              </a:rPr>
              <a:t>/Shutterstock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58521" y="6135659"/>
            <a:ext cx="33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Ugo </a:t>
            </a:r>
            <a:r>
              <a:rPr lang="en-US" err="1">
                <a:solidFill>
                  <a:schemeClr val="bg1"/>
                </a:solidFill>
              </a:rPr>
              <a:t>Montaldo</a:t>
            </a:r>
            <a:r>
              <a:rPr lang="en-US">
                <a:solidFill>
                  <a:schemeClr val="bg1"/>
                </a:solidFill>
              </a:rPr>
              <a:t>/Shutterstock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91387E7-BBB5-4EE5-B1BF-05E2AF0E2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Μεγάλοι θηρευτές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B4F083B-F6CC-407B-A7B6-35B3413E4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6973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C1BA219-6E90-4E66-991D-B080AE571F75}"/>
              </a:ext>
            </a:extLst>
          </p:cNvPr>
          <p:cNvSpPr/>
          <p:nvPr/>
        </p:nvSpPr>
        <p:spPr>
          <a:xfrm>
            <a:off x="248973" y="625289"/>
            <a:ext cx="5801817" cy="1125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err="1">
                <a:solidFill>
                  <a:prstClr val="black"/>
                </a:solidFill>
              </a:rPr>
              <a:t>Pelagi</a:t>
            </a:r>
            <a:r>
              <a:rPr lang="hr-HR" sz="2400" err="1">
                <a:solidFill>
                  <a:prstClr val="black"/>
                </a:solidFill>
              </a:rPr>
              <a:t>jska</a:t>
            </a:r>
            <a:r>
              <a:rPr lang="hr-HR" sz="2400">
                <a:solidFill>
                  <a:prstClr val="black"/>
                </a:solidFill>
              </a:rPr>
              <a:t> zona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mjesto gdje žive veliki grabežljivci</a:t>
            </a:r>
            <a:r>
              <a:rPr lang="en-US" sz="2400">
                <a:solidFill>
                  <a:prstClr val="black"/>
                </a:solidFill>
              </a:rPr>
              <a:t> (tun</a:t>
            </a:r>
            <a:r>
              <a:rPr lang="hr-HR" sz="2400">
                <a:solidFill>
                  <a:prstClr val="black"/>
                </a:solidFill>
              </a:rPr>
              <a:t>e</a:t>
            </a:r>
            <a:r>
              <a:rPr lang="en-US" sz="2400">
                <a:solidFill>
                  <a:prstClr val="black"/>
                </a:solidFill>
              </a:rPr>
              <a:t>, </a:t>
            </a:r>
            <a:r>
              <a:rPr lang="hr-HR" sz="2400">
                <a:solidFill>
                  <a:prstClr val="black"/>
                </a:solidFill>
              </a:rPr>
              <a:t>morski psi</a:t>
            </a:r>
            <a:r>
              <a:rPr lang="en-US" sz="2400">
                <a:solidFill>
                  <a:prstClr val="black"/>
                </a:solidFill>
              </a:rPr>
              <a:t>, </a:t>
            </a:r>
            <a:r>
              <a:rPr lang="hr-HR" sz="2400">
                <a:solidFill>
                  <a:prstClr val="black"/>
                </a:solidFill>
              </a:rPr>
              <a:t>kitovi i</a:t>
            </a: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hr-HR" sz="2400">
                <a:solidFill>
                  <a:prstClr val="black"/>
                </a:solidFill>
              </a:rPr>
              <a:t>dupini</a:t>
            </a:r>
            <a:r>
              <a:rPr lang="en-US" sz="2400">
                <a:solidFill>
                  <a:prstClr val="black"/>
                </a:solidFill>
              </a:rPr>
              <a:t>)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E7A3774-C4C0-4F59-A46A-C31E0062BBD2}"/>
              </a:ext>
            </a:extLst>
          </p:cNvPr>
          <p:cNvSpPr/>
          <p:nvPr/>
        </p:nvSpPr>
        <p:spPr>
          <a:xfrm>
            <a:off x="8776138" y="5652655"/>
            <a:ext cx="3166889" cy="66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err="1">
                <a:solidFill>
                  <a:prstClr val="black"/>
                </a:solidFill>
              </a:rPr>
              <a:t>Škaram</a:t>
            </a:r>
            <a:r>
              <a:rPr lang="en-US" sz="2000">
                <a:solidFill>
                  <a:prstClr val="black"/>
                </a:solidFill>
              </a:rPr>
              <a:t> (</a:t>
            </a:r>
            <a:r>
              <a:rPr lang="en-US" sz="2000" i="1" err="1">
                <a:solidFill>
                  <a:prstClr val="black"/>
                </a:solidFill>
              </a:rPr>
              <a:t>Sphyraena</a:t>
            </a:r>
            <a:r>
              <a:rPr lang="en-US" sz="2000" i="1">
                <a:solidFill>
                  <a:prstClr val="black"/>
                </a:solidFill>
              </a:rPr>
              <a:t> </a:t>
            </a:r>
            <a:r>
              <a:rPr lang="en-US" sz="2000" i="1" err="1">
                <a:solidFill>
                  <a:prstClr val="black"/>
                </a:solidFill>
              </a:rPr>
              <a:t>sphyraena</a:t>
            </a:r>
            <a:r>
              <a:rPr lang="en-US" sz="2000">
                <a:solidFill>
                  <a:prstClr val="black"/>
                </a:solidFill>
              </a:rPr>
              <a:t>)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8973" y="6211669"/>
            <a:ext cx="7377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http://www.elmatero.net/texto-diario/mostrar/855953/flora-fauna-dominicana-333-especies-peligro-critico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3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0A7EA88-D391-4C5C-9BA8-BFB3493E2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…κυνηγούν μικρά ψάρια…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FDD3A52-F0CC-4600-A903-AD7504412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7"/>
            <a:ext cx="12192000" cy="925782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1869AE-A565-40CF-A2B8-954A1A5457B1}"/>
              </a:ext>
            </a:extLst>
          </p:cNvPr>
          <p:cNvSpPr/>
          <p:nvPr/>
        </p:nvSpPr>
        <p:spPr>
          <a:xfrm>
            <a:off x="224589" y="575871"/>
            <a:ext cx="4243502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err="1">
                <a:solidFill>
                  <a:prstClr val="black"/>
                </a:solidFill>
              </a:rPr>
              <a:t>Pelagi</a:t>
            </a:r>
            <a:r>
              <a:rPr lang="hr-HR" sz="2400" err="1">
                <a:solidFill>
                  <a:prstClr val="black"/>
                </a:solidFill>
              </a:rPr>
              <a:t>jska</a:t>
            </a:r>
            <a:r>
              <a:rPr lang="hr-HR" sz="2400">
                <a:solidFill>
                  <a:prstClr val="black"/>
                </a:solidFill>
              </a:rPr>
              <a:t> zona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male ribe žive u velikim jatima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26BA4CB-9B97-4D17-84CA-D364EE1CD4A2}"/>
              </a:ext>
            </a:extLst>
          </p:cNvPr>
          <p:cNvSpPr/>
          <p:nvPr/>
        </p:nvSpPr>
        <p:spPr>
          <a:xfrm>
            <a:off x="8814842" y="5804956"/>
            <a:ext cx="2640447" cy="8552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S</a:t>
            </a:r>
            <a:r>
              <a:rPr lang="hr-HR" sz="2000" err="1">
                <a:solidFill>
                  <a:prstClr val="black"/>
                </a:solidFill>
              </a:rPr>
              <a:t>rdela</a:t>
            </a:r>
            <a:r>
              <a:rPr lang="en-US" sz="2000">
                <a:solidFill>
                  <a:prstClr val="black"/>
                </a:solidFill>
              </a:rPr>
              <a:t> </a:t>
            </a:r>
            <a:br>
              <a:rPr lang="en-US" sz="2000">
                <a:solidFill>
                  <a:prstClr val="black"/>
                </a:solidFill>
              </a:rPr>
            </a:br>
            <a:r>
              <a:rPr lang="en-US" sz="2000">
                <a:solidFill>
                  <a:prstClr val="black"/>
                </a:solidFill>
              </a:rPr>
              <a:t>(</a:t>
            </a:r>
            <a:r>
              <a:rPr lang="hr-HR" sz="2000" i="1">
                <a:solidFill>
                  <a:prstClr val="black"/>
                </a:solidFill>
              </a:rPr>
              <a:t>Sardina</a:t>
            </a:r>
            <a:r>
              <a:rPr lang="en-US" sz="2000" i="1">
                <a:solidFill>
                  <a:prstClr val="black"/>
                </a:solidFill>
              </a:rPr>
              <a:t> pilchard</a:t>
            </a:r>
            <a:r>
              <a:rPr lang="hr-HR" sz="2000" i="1" err="1">
                <a:solidFill>
                  <a:prstClr val="black"/>
                </a:solidFill>
              </a:rPr>
              <a:t>us</a:t>
            </a:r>
            <a:r>
              <a:rPr lang="en-US" sz="2000">
                <a:solidFill>
                  <a:prstClr val="black"/>
                </a:solidFill>
              </a:rPr>
              <a:t>)</a:t>
            </a:r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290846"/>
            <a:ext cx="400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Daniel Botelho/Barcroft Media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1EF118F-4604-414B-9CAC-A77EACB0B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…</a:t>
            </a:r>
            <a:r>
              <a:rPr lang="el-GR"/>
              <a:t>που τρώνε ζωοπλαγκτόν…</a:t>
            </a:r>
          </a:p>
        </p:txBody>
      </p:sp>
      <p:pic>
        <p:nvPicPr>
          <p:cNvPr id="8194" name="Picture 2" descr="E:\BX_files\BX_WORK\EUROTURTLES_LIFE\EUROTURTLES_LIFE_reference\EUROTURTLES-LIFE_reference_photos__Wikipedia\Zooplankton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16" y="-343884"/>
            <a:ext cx="9602511" cy="720188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F78FF43-0ABF-4C75-A06B-4924B26817C2}"/>
              </a:ext>
            </a:extLst>
          </p:cNvPr>
          <p:cNvSpPr/>
          <p:nvPr/>
        </p:nvSpPr>
        <p:spPr>
          <a:xfrm>
            <a:off x="307350" y="608128"/>
            <a:ext cx="5226593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err="1">
                <a:solidFill>
                  <a:prstClr val="black"/>
                </a:solidFill>
              </a:rPr>
              <a:t>Pelagi</a:t>
            </a:r>
            <a:r>
              <a:rPr lang="hr-HR" sz="2400" err="1">
                <a:solidFill>
                  <a:prstClr val="black"/>
                </a:solidFill>
              </a:rPr>
              <a:t>jska</a:t>
            </a:r>
            <a:r>
              <a:rPr lang="hr-HR" sz="2400">
                <a:solidFill>
                  <a:prstClr val="black"/>
                </a:solidFill>
              </a:rPr>
              <a:t> zona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male ribe hrane se </a:t>
            </a:r>
            <a:r>
              <a:rPr lang="hr-HR" sz="2400" err="1">
                <a:solidFill>
                  <a:prstClr val="black"/>
                </a:solidFill>
              </a:rPr>
              <a:t>zooplanktonom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8A3EAD9-711C-45AE-AA23-9CA022D81543}"/>
              </a:ext>
            </a:extLst>
          </p:cNvPr>
          <p:cNvSpPr/>
          <p:nvPr/>
        </p:nvSpPr>
        <p:spPr>
          <a:xfrm>
            <a:off x="7725104" y="5515697"/>
            <a:ext cx="1810681" cy="706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Ličinke kozica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ADEF07EE-720A-4137-8F06-61B81531894B}"/>
              </a:ext>
            </a:extLst>
          </p:cNvPr>
          <p:cNvSpPr/>
          <p:nvPr/>
        </p:nvSpPr>
        <p:spPr>
          <a:xfrm>
            <a:off x="7262648" y="3963194"/>
            <a:ext cx="1760108" cy="706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Ličinke rakova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84EA908-F4C2-4259-B5F5-60298883B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…που τρώει φυτοπλαγκτόν, τα φυτά της θάλασσας</a:t>
            </a:r>
          </a:p>
        </p:txBody>
      </p:sp>
      <p:pic>
        <p:nvPicPr>
          <p:cNvPr id="9218" name="Picture 2" descr="E:\BX_files\BX_WORK\EUROTURTLES_LIFE\EUROTURTLES_LIFE_reference\EUROTURTLES-LIFE_reference_photos__Wikipedia\Diatoms_through_the_microscope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363592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BCCD367-690D-45A6-8BE5-4F8BBEE5E421}"/>
              </a:ext>
            </a:extLst>
          </p:cNvPr>
          <p:cNvSpPr/>
          <p:nvPr/>
        </p:nvSpPr>
        <p:spPr>
          <a:xfrm>
            <a:off x="224589" y="579437"/>
            <a:ext cx="5382491" cy="10802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err="1">
                <a:solidFill>
                  <a:schemeClr val="tx1"/>
                </a:solidFill>
              </a:rPr>
              <a:t>Pelag</a:t>
            </a:r>
            <a:r>
              <a:rPr lang="hr-HR" sz="2400" err="1">
                <a:solidFill>
                  <a:schemeClr val="tx1"/>
                </a:solidFill>
              </a:rPr>
              <a:t>ijska</a:t>
            </a:r>
            <a:r>
              <a:rPr lang="hr-HR" sz="2400">
                <a:solidFill>
                  <a:schemeClr val="tx1"/>
                </a:solidFill>
              </a:rPr>
              <a:t> zona</a:t>
            </a:r>
            <a:r>
              <a:rPr lang="en-US" sz="2400">
                <a:solidFill>
                  <a:schemeClr val="tx1"/>
                </a:solidFill>
              </a:rPr>
              <a:t>: zooplankton </a:t>
            </a:r>
            <a:r>
              <a:rPr lang="hr-HR" sz="2400">
                <a:solidFill>
                  <a:schemeClr val="tx1"/>
                </a:solidFill>
              </a:rPr>
              <a:t>se hrani fitoplanktonom </a:t>
            </a:r>
            <a:r>
              <a:rPr lang="en-US" sz="2400">
                <a:solidFill>
                  <a:schemeClr val="tx1"/>
                </a:solidFill>
              </a:rPr>
              <a:t>(mi</a:t>
            </a:r>
            <a:r>
              <a:rPr lang="hr-HR" sz="2400" err="1">
                <a:solidFill>
                  <a:schemeClr val="tx1"/>
                </a:solidFill>
              </a:rPr>
              <a:t>kroskopskim</a:t>
            </a:r>
            <a:r>
              <a:rPr lang="hr-HR" sz="2400">
                <a:solidFill>
                  <a:schemeClr val="tx1"/>
                </a:solidFill>
              </a:rPr>
              <a:t> biljkama</a:t>
            </a:r>
            <a:r>
              <a:rPr lang="en-US" sz="2400">
                <a:solidFill>
                  <a:schemeClr val="tx1"/>
                </a:solidFill>
              </a:rPr>
              <a:t>) </a:t>
            </a:r>
            <a:endParaRPr lang="el-GR" sz="24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24589" y="6266692"/>
            <a:ext cx="493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  <a:ea typeface="SimSun-ExtB" panose="02010609060101010101" pitchFamily="49" charset="-122"/>
              </a:rPr>
              <a:t>Foto</a:t>
            </a:r>
            <a:r>
              <a:rPr lang="en-US">
                <a:solidFill>
                  <a:schemeClr val="bg1"/>
                </a:solidFill>
                <a:ea typeface="SimSun-ExtB" panose="02010609060101010101" pitchFamily="49" charset="-122"/>
              </a:rPr>
              <a:t>: Prof. Gordon T. Taylor, Stony Brook University</a:t>
            </a:r>
            <a:endParaRPr lang="el-GR">
              <a:solidFill>
                <a:schemeClr val="bg1"/>
              </a:solidFill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705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FDFB3C2-29B8-4C1A-8653-724DA5E4A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284" y="2093976"/>
            <a:ext cx="3932237" cy="3811588"/>
          </a:xfrm>
        </p:spPr>
        <p:txBody>
          <a:bodyPr/>
          <a:lstStyle/>
          <a:p>
            <a:r>
              <a:rPr lang="el-GR"/>
              <a:t>Το </a:t>
            </a:r>
            <a:r>
              <a:rPr lang="el-GR" err="1"/>
              <a:t>πλαγκτόν</a:t>
            </a:r>
            <a:r>
              <a:rPr lang="el-GR"/>
              <a:t> μπορεί να είναι πολύ άφθονο σε κάποιες θάλασσες…</a:t>
            </a:r>
          </a:p>
        </p:txBody>
      </p:sp>
      <p:pic>
        <p:nvPicPr>
          <p:cNvPr id="10242" name="Picture 2" descr="E:\BX_files\BX_WORK\EUROTURTLES_LIFE\EUROTURTLES_LIFE_reference\EUROTURTLES-LIFE_reference_photos__Wikipedia\Cwall99_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39883"/>
            <a:ext cx="12192000" cy="976948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C65C94E-3547-465B-925D-67A8A2BA431D}"/>
              </a:ext>
            </a:extLst>
          </p:cNvPr>
          <p:cNvSpPr/>
          <p:nvPr/>
        </p:nvSpPr>
        <p:spPr>
          <a:xfrm>
            <a:off x="290005" y="644236"/>
            <a:ext cx="4114800" cy="1026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Pela</a:t>
            </a:r>
            <a:r>
              <a:rPr lang="hr-HR" sz="2400" err="1">
                <a:solidFill>
                  <a:prstClr val="black"/>
                </a:solidFill>
              </a:rPr>
              <a:t>gijska</a:t>
            </a:r>
            <a:r>
              <a:rPr lang="hr-HR" sz="2400">
                <a:solidFill>
                  <a:prstClr val="black"/>
                </a:solidFill>
              </a:rPr>
              <a:t> zona</a:t>
            </a:r>
            <a:r>
              <a:rPr lang="en-US" sz="2400">
                <a:solidFill>
                  <a:prstClr val="black"/>
                </a:solidFill>
              </a:rPr>
              <a:t>: plankton </a:t>
            </a:r>
            <a:r>
              <a:rPr lang="hr-HR" sz="2400">
                <a:solidFill>
                  <a:prstClr val="black"/>
                </a:solidFill>
              </a:rPr>
              <a:t>je brojan u nekim područjima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52F7259-A54B-4C96-8CAE-761865068617}"/>
              </a:ext>
            </a:extLst>
          </p:cNvPr>
          <p:cNvSpPr/>
          <p:nvPr/>
        </p:nvSpPr>
        <p:spPr>
          <a:xfrm>
            <a:off x="9580418" y="5714999"/>
            <a:ext cx="2375298" cy="648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Područja velike gustoće</a:t>
            </a:r>
            <a:r>
              <a:rPr lang="en-US" sz="2000">
                <a:solidFill>
                  <a:prstClr val="black"/>
                </a:solidFill>
              </a:rPr>
              <a:t> plankton</a:t>
            </a:r>
            <a:r>
              <a:rPr lang="hr-HR" sz="2000">
                <a:solidFill>
                  <a:prstClr val="black"/>
                </a:solidFill>
              </a:rPr>
              <a:t>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36284" y="6178956"/>
            <a:ext cx="7802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 Steve Groom/NERC EO Data Acquisition and Analysis Service Plymouth</a:t>
            </a:r>
          </a:p>
        </p:txBody>
      </p:sp>
    </p:spTree>
    <p:extLst>
      <p:ext uri="{BB962C8B-B14F-4D97-AF65-F5344CB8AC3E}">
        <p14:creationId xmlns:p14="http://schemas.microsoft.com/office/powerpoint/2010/main" val="415978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2CA198-D923-4BD0-8F8A-637E63B8F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…αλλά η Μεσόγειος είναι από τις φτωχές σε </a:t>
            </a:r>
            <a:r>
              <a:rPr lang="el-GR" err="1"/>
              <a:t>πλαγκτόν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5279F43-9971-4B60-98A7-CEB67684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CDD9E62-EBD7-481C-8131-7E48490254C0}"/>
              </a:ext>
            </a:extLst>
          </p:cNvPr>
          <p:cNvSpPr/>
          <p:nvPr/>
        </p:nvSpPr>
        <p:spPr>
          <a:xfrm>
            <a:off x="249382" y="150581"/>
            <a:ext cx="4522643" cy="13179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...</a:t>
            </a:r>
            <a:r>
              <a:rPr lang="hr-HR" sz="2400">
                <a:solidFill>
                  <a:prstClr val="black"/>
                </a:solidFill>
              </a:rPr>
              <a:t>ali nisu sva mora bogata planktonom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4503EE53-0B35-44FB-8FB4-45FBF5AD8DEF}"/>
              </a:ext>
            </a:extLst>
          </p:cNvPr>
          <p:cNvSpPr/>
          <p:nvPr/>
        </p:nvSpPr>
        <p:spPr>
          <a:xfrm>
            <a:off x="5299364" y="573185"/>
            <a:ext cx="2532907" cy="845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Sjeverno more</a:t>
            </a:r>
            <a:r>
              <a:rPr lang="en-US" sz="2000">
                <a:solidFill>
                  <a:prstClr val="black"/>
                </a:solidFill>
              </a:rPr>
              <a:t>: </a:t>
            </a:r>
            <a:r>
              <a:rPr lang="hr-HR" sz="2000">
                <a:solidFill>
                  <a:prstClr val="black"/>
                </a:solidFill>
              </a:rPr>
              <a:t>velike količine planktona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603AAAB-9854-41B3-BA34-145CE0CEA6B2}"/>
              </a:ext>
            </a:extLst>
          </p:cNvPr>
          <p:cNvSpPr/>
          <p:nvPr/>
        </p:nvSpPr>
        <p:spPr>
          <a:xfrm>
            <a:off x="6273312" y="2395421"/>
            <a:ext cx="2240067" cy="873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Sredozemno more</a:t>
            </a:r>
            <a:r>
              <a:rPr lang="en-US" sz="2000">
                <a:solidFill>
                  <a:prstClr val="black"/>
                </a:solidFill>
              </a:rPr>
              <a:t>:  </a:t>
            </a:r>
            <a:r>
              <a:rPr lang="hr-HR" sz="2000">
                <a:solidFill>
                  <a:prstClr val="black"/>
                </a:solidFill>
              </a:rPr>
              <a:t>male količine planktona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2" y="6126191"/>
            <a:ext cx="2279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Izvor</a:t>
            </a:r>
            <a:r>
              <a:rPr lang="en-US"/>
              <a:t>: KVDP/Wikipedia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63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C740D5B-C735-412C-8CCF-E3FE6DFB5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Γι’ αυτό έχει διάφανα νερά με λίγα ψάρια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594825D-9E84-4ADB-85FD-282906E13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1265"/>
            <a:ext cx="12192000" cy="951992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FAE06A-3C8F-4682-8ACA-D1986C4F35AA}"/>
              </a:ext>
            </a:extLst>
          </p:cNvPr>
          <p:cNvSpPr/>
          <p:nvPr/>
        </p:nvSpPr>
        <p:spPr>
          <a:xfrm>
            <a:off x="220082" y="640982"/>
            <a:ext cx="4384963" cy="1327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Male količine planktona</a:t>
            </a:r>
            <a:r>
              <a:rPr lang="en-US" sz="2400">
                <a:solidFill>
                  <a:prstClr val="black"/>
                </a:solidFill>
              </a:rPr>
              <a:t> = </a:t>
            </a:r>
            <a:r>
              <a:rPr lang="hr-HR" sz="2400">
                <a:solidFill>
                  <a:prstClr val="black"/>
                </a:solidFill>
              </a:rPr>
              <a:t>bistre vode u Sredozemnom moru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E0200377-0C9F-4804-8FCD-47CBF130AA89}"/>
              </a:ext>
            </a:extLst>
          </p:cNvPr>
          <p:cNvSpPr/>
          <p:nvPr/>
        </p:nvSpPr>
        <p:spPr>
          <a:xfrm>
            <a:off x="8894618" y="5223893"/>
            <a:ext cx="2748539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...</a:t>
            </a:r>
            <a:r>
              <a:rPr lang="hr-HR" sz="2000">
                <a:solidFill>
                  <a:prstClr val="black"/>
                </a:solidFill>
              </a:rPr>
              <a:t>i malo riba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2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FF744FC-AE2C-48A8-9928-9E0F7049B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Βραχώδεις ακτές:</a:t>
            </a:r>
            <a:r>
              <a:rPr lang="el-GR" baseline="0"/>
              <a:t> πολλές κρυψώνες, πολλά διαφορετικά ζώα</a:t>
            </a:r>
            <a:endParaRPr lang="el-GR"/>
          </a:p>
        </p:txBody>
      </p:sp>
      <p:pic>
        <p:nvPicPr>
          <p:cNvPr id="11267" name="Picture 3" descr="E:\BX_files\BX_WORK\EUROTURTLES_LIFE\EUROTURTLES_LIFE_reference\EUROTURTLES-LIFE_reference_photos\Mediterranean-Paradise-1300x975_avanswiss-c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71600" y="0"/>
            <a:ext cx="8686800" cy="6858000"/>
          </a:xfrm>
          <a:prstGeom prst="rect">
            <a:avLst/>
          </a:prstGeom>
          <a:noFill/>
        </p:spPr>
      </p:pic>
      <p:pic>
        <p:nvPicPr>
          <p:cNvPr id="11266" name="Picture 2" descr="E:\BX_files\BX_WORK\EUROTURTLES_LIFE\EUROTURTLES_LIFE_reference\EUROTURTLES-LIFE_reference_photos\mediterranean-sea-spd0913_worldsbest_074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1095" y="0"/>
            <a:ext cx="4950905" cy="68580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26763FE-186C-48E2-9CEB-8668FBBA5AB1}"/>
              </a:ext>
            </a:extLst>
          </p:cNvPr>
          <p:cNvSpPr/>
          <p:nvPr/>
        </p:nvSpPr>
        <p:spPr>
          <a:xfrm>
            <a:off x="223442" y="642713"/>
            <a:ext cx="6447522" cy="833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Kamene obale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pružaju brojna mjesta za mnogo različitih životinja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772BFF7-2492-492C-86BB-F782F34840D4}"/>
              </a:ext>
            </a:extLst>
          </p:cNvPr>
          <p:cNvSpPr/>
          <p:nvPr/>
        </p:nvSpPr>
        <p:spPr>
          <a:xfrm>
            <a:off x="5161211" y="3657600"/>
            <a:ext cx="1939676" cy="484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...</a:t>
            </a:r>
            <a:r>
              <a:rPr lang="hr-HR" sz="2000">
                <a:solidFill>
                  <a:prstClr val="black"/>
                </a:solidFill>
              </a:rPr>
              <a:t>na kopnu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468B6A7-F97C-4520-85AE-5E5223CEDE9E}"/>
              </a:ext>
            </a:extLst>
          </p:cNvPr>
          <p:cNvSpPr/>
          <p:nvPr/>
        </p:nvSpPr>
        <p:spPr>
          <a:xfrm>
            <a:off x="7393062" y="3657600"/>
            <a:ext cx="2486532" cy="484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...</a:t>
            </a:r>
            <a:r>
              <a:rPr lang="hr-HR" sz="2000">
                <a:solidFill>
                  <a:prstClr val="black"/>
                </a:solidFill>
              </a:rPr>
              <a:t>i u moru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879594" y="6488668"/>
            <a:ext cx="2191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Tobias Friedrich</a:t>
            </a:r>
          </a:p>
        </p:txBody>
      </p:sp>
    </p:spTree>
    <p:extLst>
      <p:ext uri="{BB962C8B-B14F-4D97-AF65-F5344CB8AC3E}">
        <p14:creationId xmlns:p14="http://schemas.microsoft.com/office/powerpoint/2010/main" val="286673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5F4496-EC40-4156-A1B4-CAF426A7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…ασπόνδυλα</a:t>
            </a:r>
          </a:p>
        </p:txBody>
      </p:sp>
      <p:pic>
        <p:nvPicPr>
          <p:cNvPr id="12290" name="Picture 2" descr="E:\__________DOWNLOADS____\limpet-Patula-vulgata_DSC075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946" y="0"/>
            <a:ext cx="8729472" cy="6858000"/>
          </a:xfrm>
          <a:prstGeom prst="rect">
            <a:avLst/>
          </a:prstGeom>
          <a:noFill/>
        </p:spPr>
      </p:pic>
      <p:pic>
        <p:nvPicPr>
          <p:cNvPr id="12291" name="Picture 3" descr="E:\__________DOWNLOADS____\fireworm_1200px-Puz_u_moru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96517" y="1129805"/>
            <a:ext cx="6545714" cy="490928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744DE99-B3F9-4960-8091-303345BE1C16}"/>
              </a:ext>
            </a:extLst>
          </p:cNvPr>
          <p:cNvSpPr/>
          <p:nvPr/>
        </p:nvSpPr>
        <p:spPr>
          <a:xfrm>
            <a:off x="177560" y="526173"/>
            <a:ext cx="5517924" cy="1248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Kamene obale</a:t>
            </a:r>
            <a:r>
              <a:rPr lang="en-US" sz="2400">
                <a:solidFill>
                  <a:prstClr val="black"/>
                </a:solidFill>
              </a:rPr>
              <a:t>: ...</a:t>
            </a:r>
            <a:r>
              <a:rPr lang="hr-HR" sz="2400">
                <a:solidFill>
                  <a:prstClr val="black"/>
                </a:solidFill>
              </a:rPr>
              <a:t>mnogo različitih beskralješnjaka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060C8EF-C0F2-4011-8F44-5BA64E3185EB}"/>
              </a:ext>
            </a:extLst>
          </p:cNvPr>
          <p:cNvSpPr/>
          <p:nvPr/>
        </p:nvSpPr>
        <p:spPr>
          <a:xfrm>
            <a:off x="5129437" y="5581961"/>
            <a:ext cx="1933128" cy="829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priljepci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B9982B1-F13E-4AAC-BA40-C508DC11B14E}"/>
              </a:ext>
            </a:extLst>
          </p:cNvPr>
          <p:cNvSpPr/>
          <p:nvPr/>
        </p:nvSpPr>
        <p:spPr>
          <a:xfrm>
            <a:off x="9986232" y="3901965"/>
            <a:ext cx="2031929" cy="606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vatreni crv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-114050" y="6411690"/>
            <a:ext cx="585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Izvor</a:t>
            </a:r>
            <a:r>
              <a:rPr lang="en-US">
                <a:solidFill>
                  <a:schemeClr val="bg1"/>
                </a:solidFill>
              </a:rPr>
              <a:t>: http://www.seawater.no/fauna/mollusca/vulgata.html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616"/>
            <a:ext cx="12192000" cy="8869232"/>
          </a:xfrm>
          <a:prstGeom prst="rect">
            <a:avLst/>
          </a:prstGeom>
        </p:spPr>
      </p:pic>
      <p:sp>
        <p:nvSpPr>
          <p:cNvPr id="9" name="Οβάλ 8">
            <a:extLst>
              <a:ext uri="{FF2B5EF4-FFF2-40B4-BE49-F238E27FC236}">
                <a16:creationId xmlns:a16="http://schemas.microsoft.com/office/drawing/2014/main" id="{BD16A821-6D3D-4CCC-AFA2-C9BC3C3685B5}"/>
              </a:ext>
            </a:extLst>
          </p:cNvPr>
          <p:cNvSpPr/>
          <p:nvPr/>
        </p:nvSpPr>
        <p:spPr>
          <a:xfrm>
            <a:off x="5462336" y="2959641"/>
            <a:ext cx="1267327" cy="11076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8142580-D963-48EE-93E5-BBB7319ADA80}"/>
              </a:ext>
            </a:extLst>
          </p:cNvPr>
          <p:cNvSpPr/>
          <p:nvPr/>
        </p:nvSpPr>
        <p:spPr>
          <a:xfrm>
            <a:off x="361074" y="580679"/>
            <a:ext cx="2673071" cy="2451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Nekad davno, postojalo je samo jedno kopno, </a:t>
            </a:r>
            <a:r>
              <a:rPr lang="hr-HR" sz="2400" err="1">
                <a:solidFill>
                  <a:prstClr val="black"/>
                </a:solidFill>
              </a:rPr>
              <a:t>Pangea</a:t>
            </a:r>
            <a:r>
              <a:rPr lang="en-US" sz="2400">
                <a:solidFill>
                  <a:prstClr val="black"/>
                </a:solidFill>
              </a:rPr>
              <a:t>.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5714A13-F327-40BE-9309-B72BA7F19328}"/>
              </a:ext>
            </a:extLst>
          </p:cNvPr>
          <p:cNvSpPr/>
          <p:nvPr/>
        </p:nvSpPr>
        <p:spPr>
          <a:xfrm>
            <a:off x="9525566" y="3064743"/>
            <a:ext cx="2229726" cy="1779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Tet</a:t>
            </a:r>
            <a:r>
              <a:rPr lang="hr-HR" sz="2000" err="1">
                <a:solidFill>
                  <a:prstClr val="black"/>
                </a:solidFill>
              </a:rPr>
              <a:t>is</a:t>
            </a:r>
            <a:r>
              <a:rPr lang="hr-HR" sz="2000">
                <a:solidFill>
                  <a:prstClr val="black"/>
                </a:solidFill>
              </a:rPr>
              <a:t> je predak Sredozemnog mora (</a:t>
            </a:r>
            <a:r>
              <a:rPr lang="hr-HR" sz="1600">
                <a:solidFill>
                  <a:prstClr val="black"/>
                </a:solidFill>
              </a:rPr>
              <a:t>prije 2</a:t>
            </a:r>
            <a:r>
              <a:rPr lang="en-US" sz="1600">
                <a:solidFill>
                  <a:prstClr val="black"/>
                </a:solidFill>
              </a:rPr>
              <a:t>50</a:t>
            </a:r>
            <a:r>
              <a:rPr lang="hr-HR" sz="1600">
                <a:solidFill>
                  <a:prstClr val="black"/>
                </a:solidFill>
              </a:rPr>
              <a:t> godina</a:t>
            </a:r>
            <a:r>
              <a:rPr lang="en-US" sz="1600">
                <a:solidFill>
                  <a:prstClr val="black"/>
                </a:solidFill>
              </a:rPr>
              <a:t>)</a:t>
            </a:r>
            <a:endParaRPr lang="el-GR" sz="1200">
              <a:solidFill>
                <a:prstClr val="black"/>
              </a:solidFill>
            </a:endParaRP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C32E4D9F-F4DE-4E70-898A-B806C9AD6801}"/>
              </a:ext>
            </a:extLst>
          </p:cNvPr>
          <p:cNvSpPr/>
          <p:nvPr/>
        </p:nvSpPr>
        <p:spPr>
          <a:xfrm rot="10800000">
            <a:off x="7801998" y="3092808"/>
            <a:ext cx="1268606" cy="84136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88370" y="6208597"/>
            <a:ext cx="4701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https://paleo-opolis.com/2014/10/24/pangaea/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819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7CD58DC-5891-45FA-BB7F-BCEA78BFE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…μικρά ψάρια…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5FDC187-93A6-47A1-A4D6-B1170E65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7579"/>
            <a:ext cx="12176598" cy="9600471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5C5E789-D16A-4BD6-8E25-617508D109C7}"/>
              </a:ext>
            </a:extLst>
          </p:cNvPr>
          <p:cNvSpPr/>
          <p:nvPr/>
        </p:nvSpPr>
        <p:spPr>
          <a:xfrm>
            <a:off x="329406" y="334959"/>
            <a:ext cx="4953000" cy="915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Kamene obale</a:t>
            </a:r>
            <a:r>
              <a:rPr lang="en-US" sz="2400">
                <a:solidFill>
                  <a:prstClr val="black"/>
                </a:solidFill>
              </a:rPr>
              <a:t>: ... M</a:t>
            </a:r>
            <a:r>
              <a:rPr lang="hr-HR" sz="2400">
                <a:solidFill>
                  <a:prstClr val="black"/>
                </a:solidFill>
              </a:rPr>
              <a:t>nogo malih riba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BBCA4F2-F352-4125-84BE-2D1A210C9DBD}"/>
              </a:ext>
            </a:extLst>
          </p:cNvPr>
          <p:cNvSpPr/>
          <p:nvPr/>
        </p:nvSpPr>
        <p:spPr>
          <a:xfrm>
            <a:off x="9705109" y="5611091"/>
            <a:ext cx="2265219" cy="915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Npr. babice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27430" y="6423747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Frédéric Pointel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4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9DDD109-5660-4461-8141-4A1EB075A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…</a:t>
            </a:r>
            <a:r>
              <a:rPr lang="el-GR"/>
              <a:t>αρπακτικά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1F234D2-CAB2-46D7-A63F-7E6AA070B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28" y="0"/>
            <a:ext cx="9229344" cy="686883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07DF280-1DAD-4B1C-84EC-0AC55C3DE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433" y="1705675"/>
            <a:ext cx="7722455" cy="515232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4E84522-E4CC-43FA-81D1-170D871881FA}"/>
              </a:ext>
            </a:extLst>
          </p:cNvPr>
          <p:cNvSpPr/>
          <p:nvPr/>
        </p:nvSpPr>
        <p:spPr>
          <a:xfrm>
            <a:off x="-6834" y="0"/>
            <a:ext cx="5492856" cy="1726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Kamene obale</a:t>
            </a:r>
            <a:r>
              <a:rPr lang="en-US" sz="2400">
                <a:solidFill>
                  <a:prstClr val="black"/>
                </a:solidFill>
              </a:rPr>
              <a:t>: ...</a:t>
            </a:r>
            <a:r>
              <a:rPr lang="hr-HR" sz="2400">
                <a:solidFill>
                  <a:prstClr val="black"/>
                </a:solidFill>
              </a:rPr>
              <a:t>brojni grabežljivci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7EFA4BA-E4CB-46DE-8A68-5E13D728E749}"/>
              </a:ext>
            </a:extLst>
          </p:cNvPr>
          <p:cNvSpPr/>
          <p:nvPr/>
        </p:nvSpPr>
        <p:spPr>
          <a:xfrm>
            <a:off x="2139264" y="5631872"/>
            <a:ext cx="3130305" cy="6764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Beskralješnjaci</a:t>
            </a:r>
            <a:r>
              <a:rPr lang="en-US" sz="2000">
                <a:solidFill>
                  <a:prstClr val="black"/>
                </a:solidFill>
              </a:rPr>
              <a:t>, </a:t>
            </a:r>
            <a:r>
              <a:rPr lang="hr-HR" sz="2000">
                <a:solidFill>
                  <a:prstClr val="black"/>
                </a:solidFill>
              </a:rPr>
              <a:t>npr. hobotnica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FD41CA7-D6CE-40EB-8C6E-15104067209D}"/>
              </a:ext>
            </a:extLst>
          </p:cNvPr>
          <p:cNvSpPr/>
          <p:nvPr/>
        </p:nvSpPr>
        <p:spPr>
          <a:xfrm>
            <a:off x="5832605" y="5631873"/>
            <a:ext cx="2964686" cy="723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Ribe</a:t>
            </a:r>
            <a:r>
              <a:rPr lang="en-US" sz="2000">
                <a:solidFill>
                  <a:prstClr val="black"/>
                </a:solidFill>
              </a:rPr>
              <a:t>, </a:t>
            </a:r>
            <a:r>
              <a:rPr lang="hr-HR" sz="2000">
                <a:solidFill>
                  <a:prstClr val="black"/>
                </a:solidFill>
              </a:rPr>
              <a:t>npr. kirnje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-6834" y="6392057"/>
            <a:ext cx="257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</a:t>
            </a:r>
            <a:r>
              <a:rPr lang="en-US" err="1"/>
              <a:t>Beckmannjan</a:t>
            </a:r>
            <a:r>
              <a:rPr lang="en-US"/>
              <a:t>/GFDL</a:t>
            </a:r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0317555" y="6376668"/>
            <a:ext cx="169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Albert </a:t>
            </a:r>
            <a:r>
              <a:rPr lang="en-US" err="1"/>
              <a:t>Kok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080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DAAB701-5890-4B23-9393-8B9C2BE9E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Φώκια στις σπηλιές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5E347D9-2CC6-44E4-8E4B-5192F5096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582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F7FB62-F249-486C-9221-4FB9972DE353}"/>
              </a:ext>
            </a:extLst>
          </p:cNvPr>
          <p:cNvSpPr/>
          <p:nvPr/>
        </p:nvSpPr>
        <p:spPr>
          <a:xfrm>
            <a:off x="452727" y="850604"/>
            <a:ext cx="3221182" cy="8813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Morski sisavci</a:t>
            </a:r>
            <a:r>
              <a:rPr lang="en-US" sz="2000">
                <a:solidFill>
                  <a:prstClr val="black"/>
                </a:solidFill>
              </a:rPr>
              <a:t>, </a:t>
            </a:r>
            <a:r>
              <a:rPr lang="hr-HR" sz="2000">
                <a:solidFill>
                  <a:prstClr val="black"/>
                </a:solidFill>
              </a:rPr>
              <a:t>npr. tuljani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62236" y="6409565"/>
            <a:ext cx="5578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Izvor</a:t>
            </a:r>
            <a:r>
              <a:rPr lang="en-US">
                <a:solidFill>
                  <a:schemeClr val="bg1"/>
                </a:solidFill>
              </a:rPr>
              <a:t>: https://flowvella.com/s/11vc/Hawaiian-Monk-Seal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9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446F933-E0FB-48C6-8416-DC92D7B51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Αμμώδεις παραλίες: μετακινούμενη άμμος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9266D97-6F9F-47FA-8493-3DD0D131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033" cy="763939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5E05577-514D-4FD4-909C-35A0C54AA551}"/>
              </a:ext>
            </a:extLst>
          </p:cNvPr>
          <p:cNvSpPr/>
          <p:nvPr/>
        </p:nvSpPr>
        <p:spPr>
          <a:xfrm>
            <a:off x="275053" y="499623"/>
            <a:ext cx="5846348" cy="1121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Pješčane plaže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pijesak se stalno pomiče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F6B8BF3-0AE2-41A3-AFBB-6231B0AA1B38}"/>
              </a:ext>
            </a:extLst>
          </p:cNvPr>
          <p:cNvSpPr/>
          <p:nvPr/>
        </p:nvSpPr>
        <p:spPr>
          <a:xfrm>
            <a:off x="275052" y="4238401"/>
            <a:ext cx="4177868" cy="783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Valovi donose novi pijesak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DAACBF0E-EC23-4A61-B3A7-BB7C39B718E5}"/>
              </a:ext>
            </a:extLst>
          </p:cNvPr>
          <p:cNvSpPr/>
          <p:nvPr/>
        </p:nvSpPr>
        <p:spPr>
          <a:xfrm>
            <a:off x="6712527" y="5868988"/>
            <a:ext cx="5096019" cy="786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Vjetar nanosi pijesak na kopno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0" y="6569526"/>
            <a:ext cx="7140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Izvor</a:t>
            </a:r>
            <a:r>
              <a:rPr lang="en-US">
                <a:solidFill>
                  <a:schemeClr val="bg1"/>
                </a:solidFill>
              </a:rPr>
              <a:t>: http://libguides.northwestern.edu/c.php?g=319610&amp;p=2136014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2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0245ED9-6A19-4A1B-84A3-33C2A6888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…αμμόφιλα φυτά σταθεροποιούν την άμμο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91D686A-9479-48C7-98F9-7D0749E54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33"/>
            <a:ext cx="12192000" cy="9144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BA58C4B-B468-42E7-8A11-173A774284B8}"/>
              </a:ext>
            </a:extLst>
          </p:cNvPr>
          <p:cNvSpPr/>
          <p:nvPr/>
        </p:nvSpPr>
        <p:spPr>
          <a:xfrm>
            <a:off x="210886" y="569681"/>
            <a:ext cx="5566460" cy="1321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Pješčane plaže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korijenje biljaka zadržava pijesak na mjestu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BC7867C-7203-4866-82EF-09F4D43CA3C4}"/>
              </a:ext>
            </a:extLst>
          </p:cNvPr>
          <p:cNvSpPr/>
          <p:nvPr/>
        </p:nvSpPr>
        <p:spPr>
          <a:xfrm>
            <a:off x="9867899" y="5985164"/>
            <a:ext cx="1915391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Primorski </a:t>
            </a:r>
            <a:r>
              <a:rPr lang="hr-HR" sz="2000" err="1">
                <a:solidFill>
                  <a:prstClr val="black"/>
                </a:solidFill>
              </a:rPr>
              <a:t>žilj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0886" y="628085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</a:t>
            </a:r>
            <a:r>
              <a:rPr lang="en-US" err="1"/>
              <a:t>Zvika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4171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9FAFBF0-5EA4-4319-BD1E-E769B6425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…ζώα κρύβονται στην άμμο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D815A19-A083-4A31-B604-5DF60990D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5024"/>
            <a:ext cx="12192000" cy="914400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78C5CA6-ABD7-4981-909B-85F4AFF8CE6C}"/>
              </a:ext>
            </a:extLst>
          </p:cNvPr>
          <p:cNvSpPr/>
          <p:nvPr/>
        </p:nvSpPr>
        <p:spPr>
          <a:xfrm>
            <a:off x="355263" y="591517"/>
            <a:ext cx="3932237" cy="10467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Pješčane plaže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životinje se skrivaju u pijesku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633B341-3B40-4B70-941F-28582093D326}"/>
              </a:ext>
            </a:extLst>
          </p:cNvPr>
          <p:cNvSpPr/>
          <p:nvPr/>
        </p:nvSpPr>
        <p:spPr>
          <a:xfrm>
            <a:off x="8229600" y="5578043"/>
            <a:ext cx="2826327" cy="989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Listovi oponašaju boju pijeska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55263" y="6488668"/>
            <a:ext cx="2775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Photo2222/Wikipedia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4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677CF15-3FA1-4E3E-B092-719D81CAD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Λιβάδια Ποσειδωνίας είναι πολύτιμο καταφύγιο μικρών ζώων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26EA7A7-FB17-4797-AD89-285D5AFC0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0C61266-D7D6-45E7-B1D8-17A63DD9405D}"/>
              </a:ext>
            </a:extLst>
          </p:cNvPr>
          <p:cNvSpPr/>
          <p:nvPr/>
        </p:nvSpPr>
        <p:spPr>
          <a:xfrm>
            <a:off x="223126" y="540474"/>
            <a:ext cx="3932237" cy="10724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Livade </a:t>
            </a:r>
            <a:r>
              <a:rPr lang="hr-HR" sz="2400" err="1">
                <a:solidFill>
                  <a:prstClr val="black"/>
                </a:solidFill>
              </a:rPr>
              <a:t>posidonije</a:t>
            </a:r>
            <a:r>
              <a:rPr lang="en-US" sz="2400">
                <a:solidFill>
                  <a:prstClr val="black"/>
                </a:solidFill>
              </a:rPr>
              <a:t>: v</a:t>
            </a:r>
            <a:r>
              <a:rPr lang="hr-HR" sz="2400" err="1">
                <a:solidFill>
                  <a:prstClr val="black"/>
                </a:solidFill>
              </a:rPr>
              <a:t>rijedan</a:t>
            </a:r>
            <a:r>
              <a:rPr lang="hr-HR" sz="2400">
                <a:solidFill>
                  <a:prstClr val="black"/>
                </a:solidFill>
              </a:rPr>
              <a:t> zaklon za morske životinje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D9CBB6D-DD89-4190-80D4-3D89557AB0F1}"/>
              </a:ext>
            </a:extLst>
          </p:cNvPr>
          <p:cNvSpPr/>
          <p:nvPr/>
        </p:nvSpPr>
        <p:spPr>
          <a:xfrm>
            <a:off x="8005690" y="2168163"/>
            <a:ext cx="3932237" cy="7687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err="1">
                <a:solidFill>
                  <a:prstClr val="black"/>
                </a:solidFill>
              </a:rPr>
              <a:t>Posidon</a:t>
            </a:r>
            <a:r>
              <a:rPr lang="hr-HR" sz="2000" err="1">
                <a:solidFill>
                  <a:prstClr val="black"/>
                </a:solidFill>
              </a:rPr>
              <a:t>ija</a:t>
            </a:r>
            <a:r>
              <a:rPr lang="en-US" sz="2000">
                <a:solidFill>
                  <a:prstClr val="black"/>
                </a:solidFill>
              </a:rPr>
              <a:t>: </a:t>
            </a:r>
            <a:r>
              <a:rPr lang="hr-HR" sz="2000">
                <a:solidFill>
                  <a:prstClr val="black"/>
                </a:solidFill>
              </a:rPr>
              <a:t>morska cvjetnica koja raste samo u Sredozemnom moru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88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55109B2-8608-435D-9C12-EA9303B3A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Οι ήσυχες</a:t>
            </a:r>
            <a:r>
              <a:rPr lang="el-GR" baseline="0"/>
              <a:t> παραλίες έχουν τη δική τους άγρια ζωή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3E5A0CE-2E0F-471B-BD5C-25E5491B3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7880"/>
            <a:ext cx="12191999" cy="812291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09008B8-0F32-4803-904F-6852A1A05091}"/>
              </a:ext>
            </a:extLst>
          </p:cNvPr>
          <p:cNvSpPr/>
          <p:nvPr/>
        </p:nvSpPr>
        <p:spPr>
          <a:xfrm>
            <a:off x="338724" y="598626"/>
            <a:ext cx="3932236" cy="9253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Pješčane plaže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podržavaju jedinstvene oblike života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C4460A0-27A7-4424-8026-7A4455173EE7}"/>
              </a:ext>
            </a:extLst>
          </p:cNvPr>
          <p:cNvSpPr/>
          <p:nvPr/>
        </p:nvSpPr>
        <p:spPr>
          <a:xfrm>
            <a:off x="5011448" y="3158284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U livadama </a:t>
            </a:r>
            <a:r>
              <a:rPr lang="hr-HR" sz="2000" err="1">
                <a:solidFill>
                  <a:prstClr val="black"/>
                </a:solidFill>
              </a:rPr>
              <a:t>posidonije</a:t>
            </a:r>
            <a:r>
              <a:rPr lang="en-US" sz="2000">
                <a:solidFill>
                  <a:prstClr val="black"/>
                </a:solidFill>
              </a:rPr>
              <a:t>:</a:t>
            </a:r>
            <a:r>
              <a:rPr lang="hr-HR" sz="2000">
                <a:solidFill>
                  <a:prstClr val="black"/>
                </a:solidFill>
              </a:rPr>
              <a:t> mlade ribe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9D1FC089-2D8F-4E85-8463-A3E44A6F4399}"/>
              </a:ext>
            </a:extLst>
          </p:cNvPr>
          <p:cNvSpPr/>
          <p:nvPr/>
        </p:nvSpPr>
        <p:spPr>
          <a:xfrm>
            <a:off x="5756563" y="4488407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U pijesku</a:t>
            </a:r>
            <a:r>
              <a:rPr lang="en-US" sz="2000">
                <a:solidFill>
                  <a:prstClr val="black"/>
                </a:solidFill>
              </a:rPr>
              <a:t>: </a:t>
            </a:r>
            <a:r>
              <a:rPr lang="hr-HR" sz="2000">
                <a:solidFill>
                  <a:prstClr val="black"/>
                </a:solidFill>
              </a:rPr>
              <a:t>gnijezda kornjača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4106C4E-FEC1-4678-9B27-2B8FA4F04038}"/>
              </a:ext>
            </a:extLst>
          </p:cNvPr>
          <p:cNvSpPr/>
          <p:nvPr/>
        </p:nvSpPr>
        <p:spPr>
          <a:xfrm>
            <a:off x="7235969" y="5835940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U grmlju</a:t>
            </a:r>
            <a:r>
              <a:rPr lang="en-US" sz="2000">
                <a:solidFill>
                  <a:prstClr val="black"/>
                </a:solidFill>
              </a:rPr>
              <a:t>: </a:t>
            </a:r>
            <a:r>
              <a:rPr lang="hr-HR" sz="2000">
                <a:solidFill>
                  <a:prstClr val="black"/>
                </a:solidFill>
              </a:rPr>
              <a:t>brojni kukci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D0E68FC-2CCB-4545-BA1B-ED2105707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Οι χελώνες</a:t>
            </a:r>
            <a:r>
              <a:rPr lang="el-GR" baseline="0"/>
              <a:t> γεννούν σε παραλίες</a:t>
            </a:r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CD9D3CD-5ADF-4D91-8249-AE92AA3EA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870" y="3005007"/>
            <a:ext cx="6281928" cy="418795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BEA2B2F-8871-4863-AA3D-CE0DED0C2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936" y="0"/>
            <a:ext cx="6020015" cy="338904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775BF38-D317-4034-8B59-D75BA32FC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0"/>
            <a:ext cx="8680704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8A74809-756C-491F-9615-9EDE971C00A5}"/>
              </a:ext>
            </a:extLst>
          </p:cNvPr>
          <p:cNvSpPr/>
          <p:nvPr/>
        </p:nvSpPr>
        <p:spPr>
          <a:xfrm>
            <a:off x="180892" y="334959"/>
            <a:ext cx="4966855" cy="1148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Pješčane plaže</a:t>
            </a:r>
            <a:r>
              <a:rPr lang="en-US" sz="2400">
                <a:solidFill>
                  <a:prstClr val="black"/>
                </a:solidFill>
              </a:rPr>
              <a:t>:</a:t>
            </a:r>
            <a:r>
              <a:rPr lang="hr-HR" sz="2400">
                <a:solidFill>
                  <a:prstClr val="black"/>
                </a:solidFill>
              </a:rPr>
              <a:t> mjesto gdje morske kornjače polažu jaja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4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EBFC676-DF2D-48BB-9F13-5243DF6B1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Νεογέννητα χελωνάκια επιστρέφουν στη θάλασσα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FBEE66-C4FF-47D5-B141-44500F5C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83" y="0"/>
            <a:ext cx="9530049" cy="685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7639A3B-D452-4A34-9ECC-587889ABF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096" y="0"/>
            <a:ext cx="8680704" cy="6864818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E0BF72D-0394-4094-8A0E-C0CC21C255BD}"/>
              </a:ext>
            </a:extLst>
          </p:cNvPr>
          <p:cNvSpPr/>
          <p:nvPr/>
        </p:nvSpPr>
        <p:spPr>
          <a:xfrm>
            <a:off x="590359" y="328980"/>
            <a:ext cx="5112327" cy="902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Pješčane plaže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gotovo 100 malih kornjača izlazi iz svakog gnijezda</a:t>
            </a:r>
            <a:r>
              <a:rPr lang="en-US" sz="2400">
                <a:solidFill>
                  <a:prstClr val="black"/>
                </a:solidFill>
              </a:rPr>
              <a:t>…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A9ECA6E-9E1F-459E-B11B-978B6EFBE366}"/>
              </a:ext>
            </a:extLst>
          </p:cNvPr>
          <p:cNvSpPr/>
          <p:nvPr/>
        </p:nvSpPr>
        <p:spPr>
          <a:xfrm>
            <a:off x="5366419" y="5807797"/>
            <a:ext cx="4154073" cy="499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...</a:t>
            </a:r>
            <a:r>
              <a:rPr lang="hr-HR" sz="2000">
                <a:solidFill>
                  <a:prstClr val="black"/>
                </a:solidFill>
              </a:rPr>
              <a:t>i odlaze u more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69"/>
            <a:ext cx="12192000" cy="6552286"/>
          </a:xfrm>
          <a:prstGeom prst="rect">
            <a:avLst/>
          </a:prstGeom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DF9E1D3A-42A6-4C61-92A3-8BB166238C48}"/>
              </a:ext>
            </a:extLst>
          </p:cNvPr>
          <p:cNvSpPr/>
          <p:nvPr/>
        </p:nvSpPr>
        <p:spPr>
          <a:xfrm>
            <a:off x="3351293" y="1719172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2BC6EC3B-6C7E-4075-A08B-5EE0F47590C7}"/>
              </a:ext>
            </a:extLst>
          </p:cNvPr>
          <p:cNvSpPr/>
          <p:nvPr/>
        </p:nvSpPr>
        <p:spPr>
          <a:xfrm>
            <a:off x="8088562" y="1555634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77BB0308-7365-412B-98AF-45D1804D8DB7}"/>
              </a:ext>
            </a:extLst>
          </p:cNvPr>
          <p:cNvSpPr/>
          <p:nvPr/>
        </p:nvSpPr>
        <p:spPr>
          <a:xfrm>
            <a:off x="3415429" y="4679627"/>
            <a:ext cx="689811" cy="6999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AAEE49DC-FA8F-48BE-86D9-7746D788D522}"/>
              </a:ext>
            </a:extLst>
          </p:cNvPr>
          <p:cNvSpPr/>
          <p:nvPr/>
        </p:nvSpPr>
        <p:spPr>
          <a:xfrm>
            <a:off x="8285039" y="4335402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C800613-FFBF-46F1-AE50-43F1C87BDB92}"/>
              </a:ext>
            </a:extLst>
          </p:cNvPr>
          <p:cNvSpPr/>
          <p:nvPr/>
        </p:nvSpPr>
        <p:spPr>
          <a:xfrm>
            <a:off x="216536" y="362269"/>
            <a:ext cx="2403836" cy="1907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Kopno se podijelilo, a nastali kontinenti su promijenili položaj.</a:t>
            </a:r>
            <a:r>
              <a:rPr lang="en-US" sz="2400">
                <a:solidFill>
                  <a:prstClr val="black"/>
                </a:solidFill>
              </a:rPr>
              <a:t>..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50542E65-66AA-4A80-BA5C-3807F7EAABC5}"/>
              </a:ext>
            </a:extLst>
          </p:cNvPr>
          <p:cNvSpPr/>
          <p:nvPr/>
        </p:nvSpPr>
        <p:spPr>
          <a:xfrm>
            <a:off x="9809018" y="4776491"/>
            <a:ext cx="2207383" cy="1950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...</a:t>
            </a:r>
            <a:r>
              <a:rPr lang="hr-HR" sz="2000">
                <a:solidFill>
                  <a:prstClr val="black"/>
                </a:solidFill>
              </a:rPr>
              <a:t>Kontinenti su razdvojili mora kao i morske kornjače koje su tamo živjele</a:t>
            </a:r>
            <a:r>
              <a:rPr lang="en-US" sz="2000">
                <a:solidFill>
                  <a:prstClr val="black"/>
                </a:solidFill>
              </a:rPr>
              <a:t>.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8207" y="6357324"/>
            <a:ext cx="2411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Encyclopedia Britannica</a:t>
            </a:r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2452805" y="3396080"/>
            <a:ext cx="25617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/>
              <a:t>prije </a:t>
            </a:r>
            <a:r>
              <a:rPr lang="en-US"/>
              <a:t>225 mi</a:t>
            </a:r>
            <a:r>
              <a:rPr lang="hr-HR" err="1"/>
              <a:t>lijuna</a:t>
            </a:r>
            <a:r>
              <a:rPr lang="hr-HR"/>
              <a:t> godina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10450" y="3396080"/>
            <a:ext cx="252276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/>
              <a:t>prije </a:t>
            </a:r>
            <a:r>
              <a:rPr lang="en-US"/>
              <a:t>150 </a:t>
            </a:r>
            <a:r>
              <a:rPr lang="hr-HR"/>
              <a:t>milijuna godina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65290" y="6395424"/>
            <a:ext cx="25617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/>
              <a:t>prije </a:t>
            </a:r>
            <a:r>
              <a:rPr lang="en-US"/>
              <a:t>100 </a:t>
            </a:r>
            <a:r>
              <a:rPr lang="hr-HR"/>
              <a:t>milijuna godina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04896" y="6420824"/>
            <a:ext cx="23368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/>
              <a:t>Danas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5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επιστήμονες προστατεύουν φωλιές από λουόμενους</a:t>
            </a:r>
            <a:r>
              <a:rPr lang="el-GR" baseline="0"/>
              <a:t> και θηρευτές</a:t>
            </a:r>
            <a:endParaRPr lang="el-GR"/>
          </a:p>
        </p:txBody>
      </p:sp>
      <p:pic>
        <p:nvPicPr>
          <p:cNvPr id="1028" name="Picture 4" descr="E:\BX_files\BX_WORK\EUROTURTLES_LIFE\EUROTURTLES_LIFE_reference\EUROTURTLES-LIFE_reference_photos\volunteers_11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8743"/>
            <a:ext cx="12192000" cy="7855486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812416D-AABC-469D-80D4-4E212C339AA6}"/>
              </a:ext>
            </a:extLst>
          </p:cNvPr>
          <p:cNvSpPr/>
          <p:nvPr/>
        </p:nvSpPr>
        <p:spPr>
          <a:xfrm>
            <a:off x="255866" y="557358"/>
            <a:ext cx="6622916" cy="992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Volonteri </a:t>
            </a:r>
            <a:r>
              <a:rPr lang="en-US" sz="2400">
                <a:solidFill>
                  <a:prstClr val="black"/>
                </a:solidFill>
              </a:rPr>
              <a:t>ARCHELON</a:t>
            </a:r>
            <a:r>
              <a:rPr lang="hr-HR" sz="2400">
                <a:solidFill>
                  <a:prstClr val="black"/>
                </a:solidFill>
              </a:rPr>
              <a:t>-a</a:t>
            </a: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hr-HR" sz="2400">
                <a:solidFill>
                  <a:prstClr val="black"/>
                </a:solidFill>
              </a:rPr>
              <a:t>zaštićuju gnijezda od ljudi i grabežljivaca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33D86B8-EECD-4AA2-9E00-1E9ADC9A40FD}"/>
              </a:ext>
            </a:extLst>
          </p:cNvPr>
          <p:cNvSpPr/>
          <p:nvPr/>
        </p:nvSpPr>
        <p:spPr>
          <a:xfrm>
            <a:off x="255866" y="3328328"/>
            <a:ext cx="3581843" cy="7483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Mreža sprječava lisice od kopanja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4F6F86D-570B-4140-B5B2-3426C4E6B89C}"/>
              </a:ext>
            </a:extLst>
          </p:cNvPr>
          <p:cNvSpPr/>
          <p:nvPr/>
        </p:nvSpPr>
        <p:spPr>
          <a:xfrm>
            <a:off x="7419977" y="5393240"/>
            <a:ext cx="4529792" cy="9514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Štapovi označavaju gnijezda kako bi ljudi izbjegli zabijati suncobrane na tim mjestima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11" name="Ορθογώνιο 1"/>
          <p:cNvSpPr/>
          <p:nvPr/>
        </p:nvSpPr>
        <p:spPr>
          <a:xfrm>
            <a:off x="0" y="6569526"/>
            <a:ext cx="154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© ARCHELON</a:t>
            </a:r>
            <a:endParaRPr lang="el-G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καταμετρούν με </a:t>
            </a:r>
            <a:r>
              <a:rPr lang="en-US"/>
              <a:t>drone</a:t>
            </a:r>
            <a:r>
              <a:rPr lang="el-GR"/>
              <a:t> τις φωλιές</a:t>
            </a:r>
          </a:p>
        </p:txBody>
      </p:sp>
      <p:pic>
        <p:nvPicPr>
          <p:cNvPr id="1026" name="Picture 2" descr="E:\__________DOWNLOADS____\drone-use_3_2cmRGB_Env_Turtle-Track-Mapping_Barrow-Islan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51802"/>
            <a:ext cx="12192000" cy="8493760"/>
          </a:xfrm>
          <a:prstGeom prst="rect">
            <a:avLst/>
          </a:prstGeom>
          <a:noFill/>
        </p:spPr>
      </p:pic>
      <p:pic>
        <p:nvPicPr>
          <p:cNvPr id="1027" name="Picture 3" descr="E:\__________DOWNLOADS____\drone_phantom-2-vision-fea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75746"/>
            <a:ext cx="3573380" cy="2382253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F9B235F-38A8-46A0-ABB4-F95927E4F2DE}"/>
              </a:ext>
            </a:extLst>
          </p:cNvPr>
          <p:cNvSpPr/>
          <p:nvPr/>
        </p:nvSpPr>
        <p:spPr>
          <a:xfrm>
            <a:off x="145472" y="563214"/>
            <a:ext cx="5112327" cy="1009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Znanstvenici bilježe gnijezda koristeći dronove s kamerama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7C61DFD-4804-4DF6-965E-DAB310753C76}"/>
              </a:ext>
            </a:extLst>
          </p:cNvPr>
          <p:cNvSpPr/>
          <p:nvPr/>
        </p:nvSpPr>
        <p:spPr>
          <a:xfrm>
            <a:off x="9689808" y="3832370"/>
            <a:ext cx="2041957" cy="49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Tragovi u pijesku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44F68F18-93CF-49E7-998E-532486CA146C}"/>
              </a:ext>
            </a:extLst>
          </p:cNvPr>
          <p:cNvSpPr/>
          <p:nvPr/>
        </p:nvSpPr>
        <p:spPr>
          <a:xfrm>
            <a:off x="68314" y="3568381"/>
            <a:ext cx="3505066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Dron s kamerom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A546BB9-101F-4E21-B3E4-9C96B3E8C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Χελώνες ταξιδεύουν χρόνια στη θάλασσα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62B2AC0-77B4-4F7E-804D-A31ABDF27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924"/>
            <a:ext cx="12192000" cy="9144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5E77CB0-3F5B-42D9-9E11-07423491FB99}"/>
              </a:ext>
            </a:extLst>
          </p:cNvPr>
          <p:cNvSpPr/>
          <p:nvPr/>
        </p:nvSpPr>
        <p:spPr>
          <a:xfrm>
            <a:off x="166255" y="581889"/>
            <a:ext cx="5657601" cy="840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Svaka kornjača putuje morem desetljećima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06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Παρακολουθούν τις χελώνες με δορυφορικούς πομπούς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A41A164-9F29-4082-80F0-9C8B3DB0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721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55F6966-69C0-4A59-8C33-183C1B25A43F}"/>
              </a:ext>
            </a:extLst>
          </p:cNvPr>
          <p:cNvSpPr/>
          <p:nvPr/>
        </p:nvSpPr>
        <p:spPr>
          <a:xfrm>
            <a:off x="187037" y="451496"/>
            <a:ext cx="5908963" cy="12393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Znanstvenici prate morske kornjače uz pomoć satelitskih odašiljača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EF68131-A96C-4527-931E-551EB43B04F9}"/>
              </a:ext>
            </a:extLst>
          </p:cNvPr>
          <p:cNvSpPr/>
          <p:nvPr/>
        </p:nvSpPr>
        <p:spPr>
          <a:xfrm>
            <a:off x="187037" y="3963194"/>
            <a:ext cx="4148526" cy="581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Odašiljač pričvršćen na oklop morske kornjače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6807641" y="6409565"/>
            <a:ext cx="5074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Izvor</a:t>
            </a:r>
            <a:r>
              <a:rPr lang="en-US"/>
              <a:t>: http://marinesavers.com/turtle-conservation/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92B0076-D8D9-4B60-B1E2-7BB3740CE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…και μαθαίνουν τις διαδρομές</a:t>
            </a:r>
            <a:r>
              <a:rPr lang="el-GR" baseline="0"/>
              <a:t> τους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FF3E7CC-D778-4219-89A5-560B98729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1577975"/>
            <a:ext cx="4591050" cy="51911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8BC65E4-3787-45B2-B9AC-279272560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8" y="1462087"/>
            <a:ext cx="4562475" cy="56007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AEF20C2-F799-4962-B231-ADF60BEF75C1}"/>
              </a:ext>
            </a:extLst>
          </p:cNvPr>
          <p:cNvSpPr/>
          <p:nvPr/>
        </p:nvSpPr>
        <p:spPr>
          <a:xfrm>
            <a:off x="3898899" y="72640"/>
            <a:ext cx="4891315" cy="1088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...</a:t>
            </a:r>
            <a:r>
              <a:rPr lang="hr-HR" sz="2400">
                <a:solidFill>
                  <a:prstClr val="black"/>
                </a:solidFill>
              </a:rPr>
              <a:t>i otkrivaju njihove putanje kretanja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2687CC9-242F-4254-A5EF-3CC873C841CA}"/>
              </a:ext>
            </a:extLst>
          </p:cNvPr>
          <p:cNvSpPr/>
          <p:nvPr/>
        </p:nvSpPr>
        <p:spPr>
          <a:xfrm>
            <a:off x="7600950" y="1360487"/>
            <a:ext cx="4290798" cy="8874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Morska kornjača puštena iz oporavilišta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39999049-AEFF-48BA-A3E7-9371E471C61C}"/>
              </a:ext>
            </a:extLst>
          </p:cNvPr>
          <p:cNvSpPr/>
          <p:nvPr/>
        </p:nvSpPr>
        <p:spPr>
          <a:xfrm>
            <a:off x="335238" y="1289418"/>
            <a:ext cx="4332295" cy="889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Morska kornjača koja se izlegla u Zaljevu </a:t>
            </a:r>
            <a:r>
              <a:rPr lang="en-US" sz="2000" err="1">
                <a:solidFill>
                  <a:prstClr val="black"/>
                </a:solidFill>
              </a:rPr>
              <a:t>Kyparissia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8A54BF4-03DF-4806-A46E-29F39372F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Όμως, η Μεσόγειος</a:t>
            </a:r>
            <a:r>
              <a:rPr lang="el-GR" baseline="0"/>
              <a:t> έχει διαδρομές</a:t>
            </a:r>
            <a:endParaRPr lang="en-US" baseline="0"/>
          </a:p>
          <a:p>
            <a:r>
              <a:rPr lang="el-GR" baseline="0"/>
              <a:t> με πολλά πλοία</a:t>
            </a:r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5E8549E-4572-4A88-8FC8-BF5D44B37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76" y="1"/>
            <a:ext cx="12856976" cy="687211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7F0DFE9-6651-49A1-A316-3D118D8F21CD}"/>
              </a:ext>
            </a:extLst>
          </p:cNvPr>
          <p:cNvSpPr/>
          <p:nvPr/>
        </p:nvSpPr>
        <p:spPr>
          <a:xfrm>
            <a:off x="6677869" y="669918"/>
            <a:ext cx="5514131" cy="121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Nažalost</a:t>
            </a:r>
            <a:r>
              <a:rPr lang="en-US" sz="2400">
                <a:solidFill>
                  <a:prstClr val="black"/>
                </a:solidFill>
              </a:rPr>
              <a:t>, </a:t>
            </a:r>
            <a:r>
              <a:rPr lang="hr-HR" sz="2400">
                <a:solidFill>
                  <a:prstClr val="black"/>
                </a:solidFill>
              </a:rPr>
              <a:t>u Sredozemnom moru putuju brojni brodovi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25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EBF6E40-CBEC-47A9-BF2E-782CF0586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Όλα</a:t>
            </a:r>
            <a:r>
              <a:rPr lang="el-GR" baseline="0"/>
              <a:t> τα θαλάσσια ζώα κινδυνεύουν </a:t>
            </a:r>
            <a:r>
              <a:rPr lang="el-GR"/>
              <a:t>από τους έλικες</a:t>
            </a:r>
          </a:p>
        </p:txBody>
      </p:sp>
      <p:pic>
        <p:nvPicPr>
          <p:cNvPr id="15363" name="Picture 3" descr="E:\BX_files\BX_WORK\EUROTURTLES_LIFE\EUROTURTLES_LIFE_reference\EUROTURTLES-LIFE_reference_photos\propeller-wound_Prop-marks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76400"/>
            <a:ext cx="12192000" cy="85344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05E2922-67D7-4DE9-B731-0B4467DED5F3}"/>
              </a:ext>
            </a:extLst>
          </p:cNvPr>
          <p:cNvSpPr/>
          <p:nvPr/>
        </p:nvSpPr>
        <p:spPr>
          <a:xfrm>
            <a:off x="3726509" y="669918"/>
            <a:ext cx="6421581" cy="121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Morske životinje su u opasnosti od sudara s malim i velikim brodovima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260B3A8-BC74-4753-89CE-1D19BEF191BD}"/>
              </a:ext>
            </a:extLst>
          </p:cNvPr>
          <p:cNvSpPr/>
          <p:nvPr/>
        </p:nvSpPr>
        <p:spPr>
          <a:xfrm>
            <a:off x="7419977" y="4867008"/>
            <a:ext cx="4441823" cy="670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Prepoznatljive ozljede od propelera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7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4A632B0-0A83-421A-9ABD-7A2DF262B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…από τη ρύπανση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4FE5CAA-CDFC-4DF1-9F6D-8E2FE6E87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1" y="1"/>
            <a:ext cx="9777984" cy="6858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14EAE7A-6D29-4F82-9C95-CED14E77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206240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DE6A3CB-0086-40EB-AFDB-A1970B4D2809}"/>
              </a:ext>
            </a:extLst>
          </p:cNvPr>
          <p:cNvSpPr/>
          <p:nvPr/>
        </p:nvSpPr>
        <p:spPr>
          <a:xfrm>
            <a:off x="7502599" y="888579"/>
            <a:ext cx="4689401" cy="9172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...</a:t>
            </a:r>
            <a:r>
              <a:rPr lang="hr-HR" sz="2400">
                <a:solidFill>
                  <a:prstClr val="black"/>
                </a:solidFill>
              </a:rPr>
              <a:t>ugrožene su zagađenjem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47029" y="6398501"/>
            <a:ext cx="220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Yun Seok-</a:t>
            </a:r>
            <a:r>
              <a:rPr lang="en-US" err="1"/>
              <a:t>ee</a:t>
            </a:r>
            <a:r>
              <a:rPr lang="en-US"/>
              <a:t>/AP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7616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…από το υπερβολικό ψάρεμα</a:t>
            </a:r>
          </a:p>
        </p:txBody>
      </p:sp>
      <p:pic>
        <p:nvPicPr>
          <p:cNvPr id="2050" name="Picture 2" descr="E:\BX_files\BX_WORK\EUROTURTLES_LIFE\EUROTURTLES_LIFE_reference\EUROTURTLES-LIFE_reference_photos\WWF_pi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6634" y="0"/>
            <a:ext cx="13217236" cy="6858000"/>
          </a:xfrm>
          <a:prstGeom prst="rect">
            <a:avLst/>
          </a:prstGeom>
          <a:noFill/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6F88623-DD38-4F76-A97A-6A44C4438F17}"/>
              </a:ext>
            </a:extLst>
          </p:cNvPr>
          <p:cNvSpPr/>
          <p:nvPr/>
        </p:nvSpPr>
        <p:spPr>
          <a:xfrm>
            <a:off x="5006953" y="-40705"/>
            <a:ext cx="4866232" cy="1003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...</a:t>
            </a:r>
            <a:r>
              <a:rPr lang="hr-HR" sz="2400">
                <a:solidFill>
                  <a:prstClr val="black"/>
                </a:solidFill>
              </a:rPr>
              <a:t>ugrožene su </a:t>
            </a:r>
            <a:r>
              <a:rPr lang="hr-HR" sz="2400" err="1">
                <a:solidFill>
                  <a:prstClr val="black"/>
                </a:solidFill>
              </a:rPr>
              <a:t>prelovom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3421" cy="66991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304872" y="6256085"/>
            <a:ext cx="8311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https://www.zoosos.gr/ereuna-apokaluptei-50-tis-thalassias-zois-exei-eksafanistei/</a:t>
            </a:r>
            <a:endParaRPr lang="el-G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X_files\BX_WORK\EUROTURTLES_LIFE\EUROTURTLES_LIFE_reference\EUROTURTLES-LIFE_reference_photos\trapped_B2atCk7CAAAzc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528" y="0"/>
            <a:ext cx="5681472" cy="3961454"/>
          </a:xfrm>
          <a:prstGeom prst="rect">
            <a:avLst/>
          </a:prstGeom>
          <a:noFill/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7C7EF0B-89FE-4BE7-8878-950B419E0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…από τα δίχτυα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8EC341B-DC0A-47A4-AEA1-97525FED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84"/>
            <a:ext cx="6510527" cy="358688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8651079A-043C-4AEB-9EBB-BEA9296E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1" y="3183655"/>
            <a:ext cx="6687308" cy="3674345"/>
          </a:xfrm>
          <a:prstGeom prst="rect">
            <a:avLst/>
          </a:prstGeom>
        </p:spPr>
      </p:pic>
      <p:pic>
        <p:nvPicPr>
          <p:cNvPr id="16387" name="Picture 3" descr="E:\BX_files\BX_WORK\EUROTURTLES_LIFE\EUROTURTLES_LIFE_reference\EUROTURTLES-LIFE_reference_photos\trapped_Whale tail Ne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80763"/>
            <a:ext cx="5577840" cy="371078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749FC71-6E21-47B4-B919-411EA7141778}"/>
              </a:ext>
            </a:extLst>
          </p:cNvPr>
          <p:cNvSpPr/>
          <p:nvPr/>
        </p:nvSpPr>
        <p:spPr>
          <a:xfrm>
            <a:off x="736155" y="2845997"/>
            <a:ext cx="4841685" cy="82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...</a:t>
            </a:r>
            <a:r>
              <a:rPr lang="hr-HR" sz="2400">
                <a:solidFill>
                  <a:prstClr val="black"/>
                </a:solidFill>
              </a:rPr>
              <a:t>ugrožavaju ih ribolovne mreže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6669696" y="150293"/>
            <a:ext cx="3217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Pierre GLEIZES, REA/Redux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0706" y="6432878"/>
            <a:ext cx="397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Alberto Romeo/Marine Photobank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1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κειμένου 8">
            <a:extLst>
              <a:ext uri="{FF2B5EF4-FFF2-40B4-BE49-F238E27FC236}">
                <a16:creationId xmlns:a16="http://schemas.microsoft.com/office/drawing/2014/main" id="{161F3AB8-E878-4714-967E-064E826C7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Μεσόγειος,</a:t>
            </a:r>
            <a:r>
              <a:rPr lang="el-GR" baseline="0"/>
              <a:t> σήμερα</a:t>
            </a:r>
            <a:r>
              <a:rPr lang="el-GR"/>
              <a:t>: η μόνη θάλασσα ανάμεσα σε 3 ηπείρους</a:t>
            </a:r>
          </a:p>
        </p:txBody>
      </p:sp>
      <p:pic>
        <p:nvPicPr>
          <p:cNvPr id="4098" name="Picture 2" descr="C:\Users\Vasilis\Documents\Mediterranean-sea-from-spaceMediterranean_sea_from_s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3" y="-712855"/>
            <a:ext cx="12179968" cy="773711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7CD3AF2-426B-466B-AF28-42AD3EA5643C}"/>
              </a:ext>
            </a:extLst>
          </p:cNvPr>
          <p:cNvSpPr/>
          <p:nvPr/>
        </p:nvSpPr>
        <p:spPr>
          <a:xfrm>
            <a:off x="249382" y="602673"/>
            <a:ext cx="3763078" cy="1745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Danas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Sredozemno more je jedino more okruženo s tri kontinenta</a:t>
            </a:r>
            <a:r>
              <a:rPr lang="en-US" sz="2400">
                <a:solidFill>
                  <a:prstClr val="black"/>
                </a:solidFill>
              </a:rPr>
              <a:t>.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2" y="6261956"/>
            <a:ext cx="400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NASA/Goddard Space Flight Center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8182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535B573-CF8C-44AB-92EA-9ABD9433D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…από τα πλαστικά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CA545CB-167B-4183-AB1D-9C9E12D67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0"/>
            <a:ext cx="10326624" cy="7226966"/>
          </a:xfrm>
          <a:prstGeom prst="rect">
            <a:avLst/>
          </a:prstGeom>
        </p:spPr>
      </p:pic>
      <p:pic>
        <p:nvPicPr>
          <p:cNvPr id="17412" name="Picture 4" descr="E:\BX_files\BX_WORK\EUROTURTLES_LIFE\EUROTURTLES_LIFE_reference\EUROTURTLES-LIFE_reference_photos\trapped_a1792435c802f0dd6a2d8cd93c178bf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217920" cy="3497580"/>
          </a:xfrm>
          <a:prstGeom prst="rect">
            <a:avLst/>
          </a:prstGeom>
          <a:noFill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701C956-6EE7-4CCD-B2FB-15365A5F6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944"/>
            <a:ext cx="6217920" cy="440154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11CEABF-F8C2-4CF3-9F33-0436B16526D8}"/>
              </a:ext>
            </a:extLst>
          </p:cNvPr>
          <p:cNvSpPr/>
          <p:nvPr/>
        </p:nvSpPr>
        <p:spPr>
          <a:xfrm>
            <a:off x="4024017" y="334243"/>
            <a:ext cx="5237017" cy="952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…</a:t>
            </a:r>
            <a:r>
              <a:rPr lang="hr-HR" sz="2400">
                <a:solidFill>
                  <a:prstClr val="black"/>
                </a:solidFill>
              </a:rPr>
              <a:t>ugrožava ih plastika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05453" y="149577"/>
            <a:ext cx="2103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 Courtesy NOAA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0186643" y="6336855"/>
            <a:ext cx="200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Photo: Tom Grundy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86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55730B5-98EC-48CF-928B-2E05E1FCE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…από τις κονσέρβες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6951BD-9709-4AE7-ADD8-272CF4DE0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3248"/>
            <a:ext cx="12192000" cy="9144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83D681B-B956-4752-855E-F4E8B9E9F5CC}"/>
              </a:ext>
            </a:extLst>
          </p:cNvPr>
          <p:cNvSpPr/>
          <p:nvPr/>
        </p:nvSpPr>
        <p:spPr>
          <a:xfrm>
            <a:off x="7412181" y="1184133"/>
            <a:ext cx="4779819" cy="1180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...</a:t>
            </a:r>
            <a:r>
              <a:rPr lang="hr-HR" sz="2400">
                <a:solidFill>
                  <a:prstClr val="black"/>
                </a:solidFill>
              </a:rPr>
              <a:t>ugrožavaju ih limenke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144386" y="6369372"/>
            <a:ext cx="2731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Brenda Becker/NOAA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68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2E1043D-35A7-4D0C-BDAC-8A39BCA99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Οι χελώνες χάνουν τις παραλίες τους από τη δόμηση και τα φώτα</a:t>
            </a:r>
          </a:p>
        </p:txBody>
      </p:sp>
      <p:pic>
        <p:nvPicPr>
          <p:cNvPr id="1027" name="Picture 3" descr="E:\BX_files\BX_WORK\EUROTURTLES_LIFE\EUROTURTLES_LIFE_reference\EUROTURTLES-LIFE_reference_photos\mykonos-psarou_wordpress-com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08024"/>
            <a:ext cx="12192000" cy="81280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E000C21-C048-44FE-AB14-E41672ADD031}"/>
              </a:ext>
            </a:extLst>
          </p:cNvPr>
          <p:cNvSpPr/>
          <p:nvPr/>
        </p:nvSpPr>
        <p:spPr>
          <a:xfrm>
            <a:off x="6788727" y="908208"/>
            <a:ext cx="5403273" cy="10049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Morske kornjače gube pješčane plaže za gniježđenje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A17032B-3E48-4DD3-AEF6-1C162DF2AD73}"/>
              </a:ext>
            </a:extLst>
          </p:cNvPr>
          <p:cNvSpPr/>
          <p:nvPr/>
        </p:nvSpPr>
        <p:spPr>
          <a:xfrm>
            <a:off x="291669" y="2375358"/>
            <a:ext cx="3386714" cy="1053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Svjetlo čini orijentaciju teškom za male morske kornjače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376ED1D-C390-4520-828A-86CB749F7947}"/>
              </a:ext>
            </a:extLst>
          </p:cNvPr>
          <p:cNvSpPr/>
          <p:nvPr/>
        </p:nvSpPr>
        <p:spPr>
          <a:xfrm>
            <a:off x="291670" y="5379213"/>
            <a:ext cx="3386714" cy="820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Suncobrani blokiraju prolaz morskim kornjačama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62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60CC76A-F918-4017-BFA6-580E9EF78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Λύσεις υπάρχουν: ειδικά φώτα στις παραλίες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D9116A9-3F6D-4F4B-B264-2DE55497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3680" cy="685800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6FCB610-B1E7-48CA-A16A-65FD9888C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41" y="0"/>
            <a:ext cx="9143999" cy="703461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8884228-F215-4FE9-A76C-93F2366AA6BF}"/>
              </a:ext>
            </a:extLst>
          </p:cNvPr>
          <p:cNvSpPr/>
          <p:nvPr/>
        </p:nvSpPr>
        <p:spPr>
          <a:xfrm>
            <a:off x="6954339" y="773832"/>
            <a:ext cx="5252701" cy="110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Rješenja postoje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ispravna javna rasvjeta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F1B0F41-FAD6-45BB-B2F8-322E231977B3}"/>
              </a:ext>
            </a:extLst>
          </p:cNvPr>
          <p:cNvSpPr/>
          <p:nvPr/>
        </p:nvSpPr>
        <p:spPr>
          <a:xfrm>
            <a:off x="2796975" y="1486931"/>
            <a:ext cx="2814838" cy="1140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Pogrešna rasvjeta zasljepljuje male kornjače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146980A3-ED08-4DBC-AB46-E0D27DB90C63}"/>
              </a:ext>
            </a:extLst>
          </p:cNvPr>
          <p:cNvSpPr/>
          <p:nvPr/>
        </p:nvSpPr>
        <p:spPr>
          <a:xfrm>
            <a:off x="2805905" y="4677959"/>
            <a:ext cx="3105037" cy="110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Ispravna rasvjeta osvjetljava samo područje na kojem je svjetlo potrebno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39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D812767-D531-475D-A0C7-6F7E88A94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…προστατευόμενες θαλάσσιες περιοχές</a:t>
            </a:r>
          </a:p>
        </p:txBody>
      </p:sp>
      <p:pic>
        <p:nvPicPr>
          <p:cNvPr id="3074" name="Picture 2" descr="E:\BX_files\BX_WORK\EUROTURTLES_LIFE\EUROTURTLES_LIFE_reference\EUROTURTLES-LIFE_reference_photos\MEDPAN_Poster_2016status_en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33926"/>
            <a:ext cx="12192000" cy="8803895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4BD0AE8-D465-494A-B494-91AF9B44D62D}"/>
              </a:ext>
            </a:extLst>
          </p:cNvPr>
          <p:cNvSpPr/>
          <p:nvPr/>
        </p:nvSpPr>
        <p:spPr>
          <a:xfrm>
            <a:off x="306618" y="909610"/>
            <a:ext cx="7800151" cy="665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Rješenja postoje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Zaštićena područja u moru i na obali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3A31234-005F-4EC0-824D-7B21C5B81941}"/>
              </a:ext>
            </a:extLst>
          </p:cNvPr>
          <p:cNvSpPr/>
          <p:nvPr/>
        </p:nvSpPr>
        <p:spPr>
          <a:xfrm>
            <a:off x="8333509" y="5965911"/>
            <a:ext cx="3579812" cy="892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Čini se da su brojna, ali Sredozemno more je veliko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082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736710" y="449609"/>
            <a:ext cx="3565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http://www.eurocean.org/np4/493.html</a:t>
            </a:r>
            <a:endParaRPr lang="el-GR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96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…που τροφοδοτούν με ψάρια τις γειτονικές θάλασσες</a:t>
            </a:r>
          </a:p>
        </p:txBody>
      </p:sp>
      <p:pic>
        <p:nvPicPr>
          <p:cNvPr id="4098" name="Picture 2" descr="E:\BX_files\BX_WORK\EUROTURTLES_LIFE\EUROTURTLES_LIFE_reference\EUROTURTLES-LIFE_reference_photos\MP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72507"/>
            <a:ext cx="12192000" cy="8614466"/>
          </a:xfrm>
          <a:prstGeom prst="rect">
            <a:avLst/>
          </a:prstGeom>
          <a:noFill/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53308FC-C3DB-49D9-B357-886A25FB7952}"/>
              </a:ext>
            </a:extLst>
          </p:cNvPr>
          <p:cNvSpPr/>
          <p:nvPr/>
        </p:nvSpPr>
        <p:spPr>
          <a:xfrm>
            <a:off x="290945" y="546524"/>
            <a:ext cx="5979226" cy="537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Rješenja postoje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Zaštićena područja u moru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AA2A6C1-0182-458C-8773-31F47B8A9F06}"/>
              </a:ext>
            </a:extLst>
          </p:cNvPr>
          <p:cNvSpPr/>
          <p:nvPr/>
        </p:nvSpPr>
        <p:spPr>
          <a:xfrm>
            <a:off x="7419977" y="4407799"/>
            <a:ext cx="4239491" cy="1461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Svako zaštićeno područje u moru izvor je ribe za susjedna područja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7762FE8-F255-42A6-AAEC-E0C1C38F4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…ψάρεμα με μέτρο (πιο πολλά ψάρια, πιο λίγες τσούχτρες)</a:t>
            </a:r>
          </a:p>
        </p:txBody>
      </p:sp>
      <p:pic>
        <p:nvPicPr>
          <p:cNvPr id="5124" name="Picture 4" descr="E:\BX_files\BX_WORK\EUROTURTLES_LIFE\EUROTURTLES_LIFE_reference\EUROTURTLES-LIFE_reference_photos\jellyfish_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44879"/>
            <a:ext cx="12192000" cy="7802879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4F3BB47-A1A2-46FD-BC21-875DA26FCA7C}"/>
              </a:ext>
            </a:extLst>
          </p:cNvPr>
          <p:cNvSpPr/>
          <p:nvPr/>
        </p:nvSpPr>
        <p:spPr>
          <a:xfrm>
            <a:off x="249381" y="469467"/>
            <a:ext cx="5483629" cy="1039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Rješenja postoje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ograničeni ribolov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208D790-A5C1-4637-9D71-933A18B5042C}"/>
              </a:ext>
            </a:extLst>
          </p:cNvPr>
          <p:cNvSpPr/>
          <p:nvPr/>
        </p:nvSpPr>
        <p:spPr>
          <a:xfrm>
            <a:off x="6961909" y="5444836"/>
            <a:ext cx="5030068" cy="9583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err="1">
                <a:solidFill>
                  <a:prstClr val="black"/>
                </a:solidFill>
              </a:rPr>
              <a:t>Prelov</a:t>
            </a:r>
            <a:r>
              <a:rPr lang="hr-HR" sz="2000">
                <a:solidFill>
                  <a:prstClr val="black"/>
                </a:solidFill>
              </a:rPr>
              <a:t> smanjuje količinu ribe u moru i omogućuje meduzama da se namnože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1" y="6178828"/>
            <a:ext cx="348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Slika iz </a:t>
            </a:r>
            <a:r>
              <a:rPr lang="en-US">
                <a:solidFill>
                  <a:schemeClr val="bg1"/>
                </a:solidFill>
              </a:rPr>
              <a:t>YouTube</a:t>
            </a:r>
            <a:r>
              <a:rPr lang="hr-HR">
                <a:solidFill>
                  <a:schemeClr val="bg1"/>
                </a:solidFill>
              </a:rPr>
              <a:t> snimke</a:t>
            </a:r>
            <a:r>
              <a:rPr lang="en-US">
                <a:solidFill>
                  <a:schemeClr val="bg1"/>
                </a:solidFill>
              </a:rPr>
              <a:t>: mikeyk730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94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B9086E4-FFE4-4190-A773-97C8A5E9E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«έξοδος κινδύνου» για χελώνες στα δίχτυα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5B5B314-2B31-484F-A80D-D5D613CD7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290"/>
            <a:ext cx="12192000" cy="73152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0A16474-7ABB-491E-8386-B24DE1A6E384}"/>
              </a:ext>
            </a:extLst>
          </p:cNvPr>
          <p:cNvSpPr/>
          <p:nvPr/>
        </p:nvSpPr>
        <p:spPr>
          <a:xfrm>
            <a:off x="270356" y="558917"/>
            <a:ext cx="5557081" cy="10313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Rješenja postoje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Mreže sa specijalnim izlazima za morske kornjače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F0316A9-F048-4739-957A-CFC998F162E9}"/>
              </a:ext>
            </a:extLst>
          </p:cNvPr>
          <p:cNvSpPr/>
          <p:nvPr/>
        </p:nvSpPr>
        <p:spPr>
          <a:xfrm>
            <a:off x="168756" y="2657413"/>
            <a:ext cx="3761317" cy="828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Vrećasta mreža </a:t>
            </a:r>
            <a:r>
              <a:rPr lang="hr-HR" sz="2000" err="1">
                <a:solidFill>
                  <a:prstClr val="black"/>
                </a:solidFill>
              </a:rPr>
              <a:t>koćarice</a:t>
            </a:r>
            <a:r>
              <a:rPr lang="hr-HR" sz="2000">
                <a:solidFill>
                  <a:prstClr val="black"/>
                </a:solidFill>
              </a:rPr>
              <a:t> skuplja ribu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345D893-9FDD-4D6F-AA37-21BB6F3E3A7E}"/>
              </a:ext>
            </a:extLst>
          </p:cNvPr>
          <p:cNvSpPr/>
          <p:nvPr/>
        </p:nvSpPr>
        <p:spPr>
          <a:xfrm>
            <a:off x="8527655" y="4156363"/>
            <a:ext cx="3429000" cy="10598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...</a:t>
            </a:r>
            <a:r>
              <a:rPr lang="hr-HR" sz="2000">
                <a:solidFill>
                  <a:prstClr val="black"/>
                </a:solidFill>
              </a:rPr>
              <a:t>ipak, morske kornjače mogu izaći iz posebnog izlaza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727125" y="6242263"/>
            <a:ext cx="303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Richard </a:t>
            </a:r>
            <a:r>
              <a:rPr lang="en-US" err="1"/>
              <a:t>Bornemann</a:t>
            </a:r>
            <a:r>
              <a:rPr lang="en-US"/>
              <a:t>/WWF-US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5294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AA0481A-2510-4AC6-864C-40BD0DECC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…ανακύκλωση πλαστικών</a:t>
            </a:r>
          </a:p>
        </p:txBody>
      </p:sp>
      <p:pic>
        <p:nvPicPr>
          <p:cNvPr id="6146" name="Picture 2" descr="E:\BX_files\BX_WORK\EUROTURTLES_LIFE\EUROTURTLES_LIFE_reference\EUROTURTLES-LIFE_reference_photos\recycling-fact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8010"/>
            <a:ext cx="12192000" cy="8132063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E5FDBC4-6788-441D-BC65-1BE0BE6AE55A}"/>
              </a:ext>
            </a:extLst>
          </p:cNvPr>
          <p:cNvSpPr/>
          <p:nvPr/>
        </p:nvSpPr>
        <p:spPr>
          <a:xfrm>
            <a:off x="125051" y="512624"/>
            <a:ext cx="4862585" cy="11687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Rješenja postoje</a:t>
            </a:r>
            <a:r>
              <a:rPr lang="en-US" sz="2400">
                <a:solidFill>
                  <a:prstClr val="black"/>
                </a:solidFill>
              </a:rPr>
              <a:t>: Rec</a:t>
            </a:r>
            <a:r>
              <a:rPr lang="hr-HR" sz="2400" err="1">
                <a:solidFill>
                  <a:prstClr val="black"/>
                </a:solidFill>
              </a:rPr>
              <a:t>ikliranje</a:t>
            </a:r>
            <a:r>
              <a:rPr lang="hr-HR" sz="2400">
                <a:solidFill>
                  <a:prstClr val="black"/>
                </a:solidFill>
              </a:rPr>
              <a:t> smeća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EE487CF-A923-4F61-B81F-AC7E27FD603A}"/>
              </a:ext>
            </a:extLst>
          </p:cNvPr>
          <p:cNvSpPr/>
          <p:nvPr/>
        </p:nvSpPr>
        <p:spPr>
          <a:xfrm>
            <a:off x="7934181" y="5237018"/>
            <a:ext cx="3932237" cy="13072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Na ovaj način količina plastičnog otpada koji završava u moru će se smanjiti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7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5A1A1A9-DA23-4DEE-83C5-1D898AB7FAD8}"/>
              </a:ext>
            </a:extLst>
          </p:cNvPr>
          <p:cNvSpPr/>
          <p:nvPr/>
        </p:nvSpPr>
        <p:spPr>
          <a:xfrm>
            <a:off x="218569" y="499622"/>
            <a:ext cx="5877431" cy="11629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Rješenja postoje</a:t>
            </a:r>
            <a:r>
              <a:rPr lang="en-US" sz="2400">
                <a:solidFill>
                  <a:prstClr val="black"/>
                </a:solidFill>
              </a:rPr>
              <a:t>: </a:t>
            </a:r>
            <a:r>
              <a:rPr lang="hr-HR" sz="2400">
                <a:solidFill>
                  <a:prstClr val="black"/>
                </a:solidFill>
              </a:rPr>
              <a:t>Ograničeni turizam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8B07B86-D96A-47E6-8C94-B1610DBABF3D}"/>
              </a:ext>
            </a:extLst>
          </p:cNvPr>
          <p:cNvSpPr/>
          <p:nvPr/>
        </p:nvSpPr>
        <p:spPr>
          <a:xfrm>
            <a:off x="581258" y="5649608"/>
            <a:ext cx="3932237" cy="7235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Manje uništenja obala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AAF3759-5671-498A-A871-40C9B3B61E4B}"/>
              </a:ext>
            </a:extLst>
          </p:cNvPr>
          <p:cNvSpPr/>
          <p:nvPr/>
        </p:nvSpPr>
        <p:spPr>
          <a:xfrm>
            <a:off x="8146471" y="5649608"/>
            <a:ext cx="3694255" cy="7235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Manje smetnji za morske kornjače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7" name="Ορθογώνιο 1"/>
          <p:cNvSpPr/>
          <p:nvPr/>
        </p:nvSpPr>
        <p:spPr>
          <a:xfrm>
            <a:off x="0" y="6569526"/>
            <a:ext cx="154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ARCHELON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92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153F98-3E79-4CE1-A777-318A5FE3A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Η Μεσόγειος είναι ένα από τα παγκόσμια κέντρα βιοποικιλότητας.</a:t>
            </a:r>
            <a:r>
              <a:rPr lang="el-GR" baseline="0"/>
              <a:t> (γιατί;)</a:t>
            </a:r>
            <a:endParaRPr lang="el-GR"/>
          </a:p>
        </p:txBody>
      </p:sp>
      <p:pic>
        <p:nvPicPr>
          <p:cNvPr id="5122" name="Picture 2" descr="C:\Users\Vasilis\Documents\Biodiversity hotspots_Conservation International_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6726"/>
            <a:ext cx="12192000" cy="773213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3A408EF-6BD9-4E7E-8C3F-263A7BCE8A58}"/>
              </a:ext>
            </a:extLst>
          </p:cNvPr>
          <p:cNvSpPr/>
          <p:nvPr/>
        </p:nvSpPr>
        <p:spPr>
          <a:xfrm>
            <a:off x="299461" y="616565"/>
            <a:ext cx="3932237" cy="14408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Sliv Sredozemnog mora je jedno od žarišta bioraznolikosti u svijetu</a:t>
            </a:r>
            <a:endParaRPr lang="el-GR" sz="240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258052" y="6488668"/>
            <a:ext cx="3296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Karta:</a:t>
            </a:r>
            <a:r>
              <a:rPr lang="en-US"/>
              <a:t> Conservation International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3187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D703A51-AF6B-4FD1-8D29-D1A494C61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Είμαστε μαζί στη Μεσόγειο: αν δεν μπορέσουν οι χελώνες</a:t>
            </a:r>
            <a:r>
              <a:rPr lang="el-GR" baseline="0"/>
              <a:t> να ζήσουν ούτε εμείς θ</a:t>
            </a:r>
            <a:r>
              <a:rPr lang="el-GR"/>
              <a:t>α μπορέσουμε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5C8EB06-96D1-4B7D-8AAD-006D7D928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833635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6D28851-E082-4460-8AC6-A2C0B62C2EB9}"/>
              </a:ext>
            </a:extLst>
          </p:cNvPr>
          <p:cNvSpPr/>
          <p:nvPr/>
        </p:nvSpPr>
        <p:spPr>
          <a:xfrm>
            <a:off x="207819" y="534304"/>
            <a:ext cx="4564206" cy="1107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Zajedno smo u Sredozemnom moru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3E6330C-AE19-4460-A2FC-363E2E90D34F}"/>
              </a:ext>
            </a:extLst>
          </p:cNvPr>
          <p:cNvSpPr/>
          <p:nvPr/>
        </p:nvSpPr>
        <p:spPr>
          <a:xfrm>
            <a:off x="739704" y="4285352"/>
            <a:ext cx="3932236" cy="7037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Ukoliko ja ne mogu preživjeti</a:t>
            </a:r>
            <a:r>
              <a:rPr lang="en-US" sz="2000">
                <a:solidFill>
                  <a:prstClr val="black"/>
                </a:solidFill>
              </a:rPr>
              <a:t>...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AB53BD1-3FE0-468C-8570-2A2F2B2088B1}"/>
              </a:ext>
            </a:extLst>
          </p:cNvPr>
          <p:cNvSpPr/>
          <p:nvPr/>
        </p:nvSpPr>
        <p:spPr>
          <a:xfrm>
            <a:off x="8132761" y="1536700"/>
            <a:ext cx="3932238" cy="748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...ne</a:t>
            </a:r>
            <a:r>
              <a:rPr lang="hr-HR" sz="2000">
                <a:solidFill>
                  <a:prstClr val="black"/>
                </a:solidFill>
              </a:rPr>
              <a:t>ću moći ni ja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53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X_files\BX_WORK\EUROTURTLES_LIFE\EUROTURTLES_LIFE_reference\EUROTURTLES-LIFE_reference_photos\DSC_7474-2000x1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93647"/>
            <a:ext cx="12192000" cy="6114288"/>
          </a:xfrm>
          <a:prstGeom prst="rect">
            <a:avLst/>
          </a:prstGeom>
          <a:noFill/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7931F96-FDA6-4BAB-839B-0A10BE467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840" y="5102352"/>
            <a:ext cx="10222992" cy="1755648"/>
          </a:xfrm>
          <a:solidFill>
            <a:srgbClr val="00B0F0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hr-HR" sz="2400">
                <a:solidFill>
                  <a:schemeClr val="bg1"/>
                </a:solidFill>
              </a:rPr>
              <a:t>Ova prezentacija dolazi u paru s edukativnim paketom pod nazivom </a:t>
            </a:r>
            <a:r>
              <a:rPr lang="en-US" sz="2400">
                <a:solidFill>
                  <a:schemeClr val="bg1"/>
                </a:solidFill>
              </a:rPr>
              <a:t>„</a:t>
            </a:r>
            <a:r>
              <a:rPr lang="hr-HR" sz="2400">
                <a:solidFill>
                  <a:schemeClr val="bg1"/>
                </a:solidFill>
              </a:rPr>
              <a:t>S morskim kornjačama u moru</a:t>
            </a:r>
            <a:r>
              <a:rPr lang="en-US" sz="2400">
                <a:solidFill>
                  <a:schemeClr val="bg1"/>
                </a:solidFill>
              </a:rPr>
              <a:t>" </a:t>
            </a:r>
            <a:r>
              <a:rPr lang="hr-HR" sz="2400">
                <a:solidFill>
                  <a:schemeClr val="bg1"/>
                </a:solidFill>
              </a:rPr>
              <a:t>projekta</a:t>
            </a:r>
            <a:r>
              <a:rPr lang="en-US" sz="2400">
                <a:solidFill>
                  <a:schemeClr val="bg1"/>
                </a:solidFill>
              </a:rPr>
              <a:t> LIFE EUROTURTLES</a:t>
            </a:r>
          </a:p>
          <a:p>
            <a:r>
              <a:rPr lang="hr-HR" sz="2400">
                <a:solidFill>
                  <a:schemeClr val="bg1"/>
                </a:solidFill>
              </a:rPr>
              <a:t>Sve fotografije preuzete su s Interneta i vlasništvo su</a:t>
            </a:r>
            <a:r>
              <a:rPr lang="en-US" sz="2400">
                <a:solidFill>
                  <a:schemeClr val="bg1"/>
                </a:solidFill>
              </a:rPr>
              <a:t> ARCHELON</a:t>
            </a:r>
            <a:r>
              <a:rPr lang="hr-HR" sz="2400">
                <a:solidFill>
                  <a:schemeClr val="bg1"/>
                </a:solidFill>
              </a:rPr>
              <a:t>-a</a:t>
            </a:r>
            <a:r>
              <a:rPr lang="en-US" sz="2400">
                <a:solidFill>
                  <a:schemeClr val="bg1"/>
                </a:solidFill>
              </a:rPr>
              <a:t>. </a:t>
            </a:r>
            <a:r>
              <a:rPr lang="hr-HR" sz="2400">
                <a:solidFill>
                  <a:schemeClr val="bg1"/>
                </a:solidFill>
              </a:rPr>
              <a:t>Nisu </a:t>
            </a:r>
            <a:r>
              <a:rPr lang="hr-HR" sz="2400" err="1">
                <a:solidFill>
                  <a:schemeClr val="bg1"/>
                </a:solidFill>
              </a:rPr>
              <a:t>namjenjene</a:t>
            </a:r>
            <a:r>
              <a:rPr lang="hr-HR" sz="2400">
                <a:solidFill>
                  <a:schemeClr val="bg1"/>
                </a:solidFill>
              </a:rPr>
              <a:t> korištenju izvan ove prezentacije i bez reference na </a:t>
            </a:r>
            <a:r>
              <a:rPr lang="en-US" sz="2400">
                <a:solidFill>
                  <a:schemeClr val="bg1"/>
                </a:solidFill>
              </a:rPr>
              <a:t>LIFE EUROTURTLES </a:t>
            </a:r>
            <a:r>
              <a:rPr lang="en-US" sz="2400" err="1">
                <a:solidFill>
                  <a:schemeClr val="bg1"/>
                </a:solidFill>
              </a:rPr>
              <a:t>proj</a:t>
            </a:r>
            <a:r>
              <a:rPr lang="hr-HR" sz="2400" err="1">
                <a:solidFill>
                  <a:schemeClr val="bg1"/>
                </a:solidFill>
              </a:rPr>
              <a:t>ekt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hr-HR" sz="2400">
                <a:solidFill>
                  <a:schemeClr val="bg1"/>
                </a:solidFill>
              </a:rPr>
              <a:t>izvor fotografija i bez dozvole.</a:t>
            </a:r>
            <a:endParaRPr lang="hr-HR">
              <a:solidFill>
                <a:schemeClr val="bg1"/>
              </a:solidFill>
              <a:cs typeface="Calibri"/>
            </a:endParaRPr>
          </a:p>
          <a:p>
            <a:r>
              <a:rPr lang="hr-HR" sz="1800">
                <a:solidFill>
                  <a:schemeClr val="bg1"/>
                </a:solidFill>
              </a:rPr>
              <a:t>Interpretacija</a:t>
            </a:r>
            <a:r>
              <a:rPr lang="en-US" sz="1800">
                <a:solidFill>
                  <a:schemeClr val="bg1"/>
                </a:solidFill>
              </a:rPr>
              <a:t>: Vassilis </a:t>
            </a:r>
            <a:r>
              <a:rPr lang="en-US" sz="1800" err="1">
                <a:solidFill>
                  <a:schemeClr val="bg1"/>
                </a:solidFill>
              </a:rPr>
              <a:t>Hatzirvassanis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40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66" y="5106596"/>
            <a:ext cx="3045547" cy="1384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861" y="2897280"/>
            <a:ext cx="111773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/>
              <a:t>Ova prezentacija dolazi uz edukativni paket pod naslovom </a:t>
            </a:r>
            <a:r>
              <a:rPr lang="en-US" sz="2000"/>
              <a:t>„</a:t>
            </a:r>
            <a:r>
              <a:rPr lang="hr-HR" sz="2000"/>
              <a:t>S morskim kornjačama u moru</a:t>
            </a:r>
            <a:r>
              <a:rPr lang="en-US" sz="2000"/>
              <a:t>" </a:t>
            </a:r>
            <a:r>
              <a:rPr lang="hr-HR" sz="2000"/>
              <a:t>projekta</a:t>
            </a:r>
            <a:r>
              <a:rPr lang="en-US" sz="2000"/>
              <a:t> LIFE EUROTURTLES (LIFE15NAT/HR/000997) </a:t>
            </a:r>
            <a:r>
              <a:rPr lang="hr-HR" sz="2000"/>
              <a:t>i proizvedena je uz financijski doprinos </a:t>
            </a:r>
            <a:r>
              <a:rPr lang="en-US" sz="2000"/>
              <a:t>LIFE </a:t>
            </a:r>
            <a:r>
              <a:rPr lang="hr-HR" sz="2000"/>
              <a:t>programa </a:t>
            </a:r>
            <a:r>
              <a:rPr lang="en-US" sz="2000"/>
              <a:t>EU.</a:t>
            </a:r>
          </a:p>
          <a:p>
            <a:r>
              <a:rPr lang="hr-HR" sz="2000"/>
              <a:t>Sadržaj ove prezentacije ne odražava nužno i službeno stajalište </a:t>
            </a:r>
            <a:r>
              <a:rPr lang="en-US" sz="2000"/>
              <a:t>EU.</a:t>
            </a:r>
          </a:p>
          <a:p>
            <a:r>
              <a:rPr lang="en-US" sz="2000"/>
              <a:t>ARCHELON - </a:t>
            </a:r>
            <a:r>
              <a:rPr lang="en-US" sz="2000" err="1"/>
              <a:t>Τhe</a:t>
            </a:r>
            <a:r>
              <a:rPr lang="en-US" sz="2000"/>
              <a:t> Sea Turtle Protection Society </a:t>
            </a:r>
          </a:p>
          <a:p>
            <a:r>
              <a:rPr lang="en-US" sz="2000"/>
              <a:t>http://www.archelon.gr/</a:t>
            </a:r>
          </a:p>
        </p:txBody>
      </p:sp>
      <p:pic>
        <p:nvPicPr>
          <p:cNvPr id="8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31" y="683509"/>
            <a:ext cx="1686973" cy="1218837"/>
          </a:xfrm>
          <a:prstGeom prst="rect">
            <a:avLst/>
          </a:prstGeom>
        </p:spPr>
      </p:pic>
      <p:pic>
        <p:nvPicPr>
          <p:cNvPr id="9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83" y="571225"/>
            <a:ext cx="1668167" cy="1440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5505" y="854564"/>
            <a:ext cx="392229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hr-HR" sz="1400"/>
              <a:t>Zajedničke akcije za poboljšanje statusa morskih kornjača EU </a:t>
            </a:r>
            <a:r>
              <a:rPr lang="en-US" sz="1400"/>
              <a:t>(LIFE15NAT/HR/000997). </a:t>
            </a:r>
            <a:r>
              <a:rPr lang="hr-HR" sz="1400"/>
              <a:t>Projekt je sufinanciran iz programa LIFE Europske unije</a:t>
            </a:r>
            <a:r>
              <a:rPr lang="en-US" sz="1400"/>
              <a:t> / </a:t>
            </a:r>
            <a:r>
              <a:rPr lang="en-US" sz="1400" u="sng">
                <a:hlinkClick r:id="rId5"/>
              </a:rPr>
              <a:t>info@euroturtles.eu</a:t>
            </a:r>
            <a:endParaRPr lang="en-US" sz="140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546553" y="689949"/>
            <a:ext cx="12032" cy="1359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Εικόνα 4">
            <a:extLst>
              <a:ext uri="{FF2B5EF4-FFF2-40B4-BE49-F238E27FC236}">
                <a16:creationId xmlns:a16="http://schemas.microsoft.com/office/drawing/2014/main" id="{EDD0582F-4449-46EF-8B80-0B5B6F5B8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922" y="5513143"/>
            <a:ext cx="974863" cy="9781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94952" y="6029645"/>
            <a:ext cx="434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>
                <a:solidFill>
                  <a:prstClr val="black"/>
                </a:solidFill>
              </a:rPr>
              <a:t>ΑΡΧΕΛΩΝ - Σύλλογος για την Προστασία της Θαλάσσιας Χελώνας:</a:t>
            </a:r>
          </a:p>
          <a:p>
            <a:r>
              <a:rPr lang="en-US" sz="1200">
                <a:solidFill>
                  <a:prstClr val="black"/>
                </a:solidFill>
              </a:rPr>
              <a:t>http://www.archelon.gr/</a:t>
            </a:r>
            <a:endParaRPr lang="el-GR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9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84ACB05-D270-4F56-B06C-6269AA23F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Τροφοδοτείται με νερό από τις γειτονικές θάλασσες (Στενά Γιβραλτάρ)</a:t>
            </a:r>
          </a:p>
        </p:txBody>
      </p:sp>
      <p:pic>
        <p:nvPicPr>
          <p:cNvPr id="6146" name="Picture 2" descr="C:\Users\Vasilis\Documents\STS059-238-074_Strait_of_Gibraltar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353" y="342565"/>
            <a:ext cx="7345956" cy="725637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405F534-7E10-4080-95A1-55D6AA5BEEA6}"/>
              </a:ext>
            </a:extLst>
          </p:cNvPr>
          <p:cNvSpPr/>
          <p:nvPr/>
        </p:nvSpPr>
        <p:spPr>
          <a:xfrm>
            <a:off x="305907" y="551243"/>
            <a:ext cx="4245560" cy="1506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U njega ulazi morska voda, biljke i životinje iz susjednih područja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5256F82-93C1-4BFD-9CDA-BD658472F98B}"/>
              </a:ext>
            </a:extLst>
          </p:cNvPr>
          <p:cNvSpPr/>
          <p:nvPr/>
        </p:nvSpPr>
        <p:spPr>
          <a:xfrm>
            <a:off x="8707583" y="5133109"/>
            <a:ext cx="3259828" cy="11809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Ulaze uglavnom kroz Gibraltarska vrata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05907" y="6129401"/>
            <a:ext cx="1240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Foto</a:t>
            </a:r>
            <a:r>
              <a:rPr lang="en-US">
                <a:solidFill>
                  <a:schemeClr val="bg1"/>
                </a:solidFill>
              </a:rPr>
              <a:t>: NASA</a:t>
            </a:r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3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CCD194B-7A68-46FF-84DA-776652A86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Γι’ αυτό, έχει ποικιλία</a:t>
            </a:r>
            <a:r>
              <a:rPr lang="el-GR" baseline="0"/>
              <a:t> στο </a:t>
            </a:r>
            <a:r>
              <a:rPr lang="el-GR"/>
              <a:t>νερό: αλλού</a:t>
            </a:r>
            <a:r>
              <a:rPr lang="el-GR" baseline="0"/>
              <a:t> </a:t>
            </a:r>
            <a:r>
              <a:rPr lang="el-GR"/>
              <a:t>πιο κρύο και αλλού πιο ζεστό</a:t>
            </a:r>
            <a:r>
              <a:rPr lang="el-GR" baseline="0"/>
              <a:t> (και πιο αλμυρό)</a:t>
            </a:r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1232318-0EA6-48CF-AF64-9C352C30E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" y="0"/>
            <a:ext cx="12176241" cy="685800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01C66F3-1486-48E3-9193-CDA6038F8377}"/>
              </a:ext>
            </a:extLst>
          </p:cNvPr>
          <p:cNvSpPr/>
          <p:nvPr/>
        </p:nvSpPr>
        <p:spPr>
          <a:xfrm>
            <a:off x="224589" y="557033"/>
            <a:ext cx="5421138" cy="8639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black"/>
                </a:solidFill>
              </a:rPr>
              <a:t>...</a:t>
            </a:r>
            <a:r>
              <a:rPr lang="hr-HR" sz="2400">
                <a:solidFill>
                  <a:prstClr val="black"/>
                </a:solidFill>
              </a:rPr>
              <a:t>i odlikuje ga velika raznolikost svojstava morske vode</a:t>
            </a:r>
            <a:r>
              <a:rPr lang="en-US" sz="2400">
                <a:solidFill>
                  <a:prstClr val="black"/>
                </a:solidFill>
              </a:rPr>
              <a:t> 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8E91EB6-211F-4F84-8224-0CA5797BBB7F}"/>
              </a:ext>
            </a:extLst>
          </p:cNvPr>
          <p:cNvSpPr/>
          <p:nvPr/>
        </p:nvSpPr>
        <p:spPr>
          <a:xfrm>
            <a:off x="9660628" y="2656114"/>
            <a:ext cx="1995055" cy="998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Na nekim mjestima voda je hladna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B6DE802E-E053-421B-8A82-FC053A8D8CF6}"/>
              </a:ext>
            </a:extLst>
          </p:cNvPr>
          <p:cNvSpPr/>
          <p:nvPr/>
        </p:nvSpPr>
        <p:spPr>
          <a:xfrm>
            <a:off x="9742714" y="5569527"/>
            <a:ext cx="2224697" cy="935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Na drugim je toplija </a:t>
            </a:r>
            <a:r>
              <a:rPr lang="en-US" sz="2000">
                <a:solidFill>
                  <a:prstClr val="black"/>
                </a:solidFill>
              </a:rPr>
              <a:t>(</a:t>
            </a:r>
            <a:r>
              <a:rPr lang="hr-HR" sz="2000">
                <a:solidFill>
                  <a:prstClr val="black"/>
                </a:solidFill>
              </a:rPr>
              <a:t>i više slana</a:t>
            </a:r>
            <a:r>
              <a:rPr lang="en-US" sz="2000">
                <a:solidFill>
                  <a:prstClr val="black"/>
                </a:solidFill>
              </a:rPr>
              <a:t>)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E95D176-2748-4490-B41E-CCE64591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Όταν χωρίστηκε από τον Ατλαντικό, η Μεσόγειος ξεράθηκε για χιλιάδες χρόνια ???</a:t>
            </a:r>
          </a:p>
        </p:txBody>
      </p:sp>
      <p:pic>
        <p:nvPicPr>
          <p:cNvPr id="7170" name="Picture 2" descr="C:\Users\Vasilis\Documents\Mesogeios -5mya_ed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213811"/>
            <a:ext cx="12192000" cy="907181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41B113B-6569-427B-96BD-D26B3D079221}"/>
              </a:ext>
            </a:extLst>
          </p:cNvPr>
          <p:cNvSpPr/>
          <p:nvPr/>
        </p:nvSpPr>
        <p:spPr>
          <a:xfrm>
            <a:off x="345498" y="428994"/>
            <a:ext cx="3816599" cy="12543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Sredozemlje je prošlo brojne geološke promjene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281C47D-1827-41DD-AD25-339F225D6E3D}"/>
              </a:ext>
            </a:extLst>
          </p:cNvPr>
          <p:cNvSpPr/>
          <p:nvPr/>
        </p:nvSpPr>
        <p:spPr>
          <a:xfrm>
            <a:off x="7606146" y="2057399"/>
            <a:ext cx="3746066" cy="742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Nastali su novi planinski lanci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CDE54872-7E98-4B31-B227-85CEE96457D8}"/>
              </a:ext>
            </a:extLst>
          </p:cNvPr>
          <p:cNvSpPr/>
          <p:nvPr/>
        </p:nvSpPr>
        <p:spPr>
          <a:xfrm>
            <a:off x="2576945" y="5465618"/>
            <a:ext cx="3612140" cy="995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More je razdvojeno od Atlantskog oceana</a:t>
            </a:r>
            <a:r>
              <a:rPr lang="en-US" sz="2000">
                <a:solidFill>
                  <a:prstClr val="black"/>
                </a:solidFill>
              </a:rPr>
              <a:t>, </a:t>
            </a:r>
            <a:r>
              <a:rPr lang="hr-HR" sz="2000">
                <a:solidFill>
                  <a:prstClr val="black"/>
                </a:solidFill>
              </a:rPr>
              <a:t>isušilo se i ponovno ispunilo vodom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210693" y="6091938"/>
            <a:ext cx="3883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https://imgur.com/gallery/u7M8y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800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3A5C28B-D7ED-432C-891D-54B38F1C5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/>
              <a:t>Έχει ποικιλία σε βυθό και ακτές: βαθιές λεκάνες, 12.000 νησιά</a:t>
            </a: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9ABB113A-2669-4DD4-A87E-153A21E8D9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-41241" r="-51" b="4949"/>
          <a:stretch/>
        </p:blipFill>
        <p:spPr>
          <a:xfrm>
            <a:off x="-96253" y="-3116179"/>
            <a:ext cx="12392527" cy="1008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D40FFC5-45FE-4C8C-B8CB-BF53ABECF68B}"/>
              </a:ext>
            </a:extLst>
          </p:cNvPr>
          <p:cNvSpPr/>
          <p:nvPr/>
        </p:nvSpPr>
        <p:spPr>
          <a:xfrm>
            <a:off x="313322" y="576505"/>
            <a:ext cx="3379643" cy="1480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>
                <a:solidFill>
                  <a:prstClr val="black"/>
                </a:solidFill>
              </a:rPr>
              <a:t>Morsko dno i obale mora su raznolike</a:t>
            </a:r>
            <a:endParaRPr lang="el-GR" sz="240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4B30AFC-541E-42F1-8922-2611280FE41D}"/>
              </a:ext>
            </a:extLst>
          </p:cNvPr>
          <p:cNvSpPr/>
          <p:nvPr/>
        </p:nvSpPr>
        <p:spPr>
          <a:xfrm>
            <a:off x="2535383" y="5257800"/>
            <a:ext cx="3776092" cy="768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>
                <a:solidFill>
                  <a:prstClr val="black"/>
                </a:solidFill>
              </a:rPr>
              <a:t>Duboki podvodni bazeni</a:t>
            </a:r>
            <a:endParaRPr lang="el-GR" sz="200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BF61ACE9-EC10-4F78-AFF9-02EFE5828E93}"/>
              </a:ext>
            </a:extLst>
          </p:cNvPr>
          <p:cNvSpPr/>
          <p:nvPr/>
        </p:nvSpPr>
        <p:spPr>
          <a:xfrm>
            <a:off x="9334139" y="2766487"/>
            <a:ext cx="2306781" cy="883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prstClr val="black"/>
                </a:solidFill>
              </a:rPr>
              <a:t>12</a:t>
            </a:r>
            <a:r>
              <a:rPr lang="hr-HR" sz="2000">
                <a:solidFill>
                  <a:prstClr val="black"/>
                </a:solidFill>
              </a:rPr>
              <a:t>.</a:t>
            </a:r>
            <a:r>
              <a:rPr lang="en-US" sz="2000">
                <a:solidFill>
                  <a:prstClr val="black"/>
                </a:solidFill>
              </a:rPr>
              <a:t>000 </a:t>
            </a:r>
            <a:r>
              <a:rPr lang="hr-HR" sz="2000">
                <a:solidFill>
                  <a:prstClr val="black"/>
                </a:solidFill>
              </a:rPr>
              <a:t>otoka</a:t>
            </a:r>
            <a:r>
              <a:rPr lang="en-US" sz="2000">
                <a:solidFill>
                  <a:prstClr val="black"/>
                </a:solidFill>
              </a:rPr>
              <a:t> </a:t>
            </a:r>
            <a:endParaRPr lang="el-GR" sz="200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3816" y="6154100"/>
            <a:ext cx="221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/>
              <a:t>Foto</a:t>
            </a:r>
            <a:r>
              <a:rPr lang="en-US"/>
              <a:t>: NASA/Eric Gaba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208219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0EA3E0BEEA34DBEA854D1D4ADF633" ma:contentTypeVersion="13" ma:contentTypeDescription="Create a new document." ma:contentTypeScope="" ma:versionID="cf098781aa8444a437c4d1f0b6dea406">
  <xsd:schema xmlns:xsd="http://www.w3.org/2001/XMLSchema" xmlns:xs="http://www.w3.org/2001/XMLSchema" xmlns:p="http://schemas.microsoft.com/office/2006/metadata/properties" xmlns:ns2="73f3402a-fa38-4b86-add0-6202c4be9e3c" xmlns:ns3="d1801cb6-3584-4937-acdf-65d73e430533" targetNamespace="http://schemas.microsoft.com/office/2006/metadata/properties" ma:root="true" ma:fieldsID="8339e9d7d27674bc2d898994cd19c970" ns2:_="" ns3:_="">
    <xsd:import namespace="73f3402a-fa38-4b86-add0-6202c4be9e3c"/>
    <xsd:import namespace="d1801cb6-3584-4937-acdf-65d73e4305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3402a-fa38-4b86-add0-6202c4be9e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01cb6-3584-4937-acdf-65d73e43053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EE5B1F-BB8C-49B3-B924-85A9FD64C7B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57CBD6-891B-4960-9E38-65B65E63786B}">
  <ds:schemaRefs>
    <ds:schemaRef ds:uri="73f3402a-fa38-4b86-add0-6202c4be9e3c"/>
    <ds:schemaRef ds:uri="d1801cb6-3584-4937-acdf-65d73e4305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8762E0-3315-4704-9591-21B8BE431B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52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Θέμα του Office</vt:lpstr>
      <vt:lpstr>S kornjačama u moru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 τις χελώνες στη θάλασσα</dc:title>
  <dc:creator>Vasilis</dc:creator>
  <cp:revision>1</cp:revision>
  <dcterms:created xsi:type="dcterms:W3CDTF">2017-11-16T09:02:59Z</dcterms:created>
  <dcterms:modified xsi:type="dcterms:W3CDTF">2021-10-19T09:53:56Z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0x0101009AF0EA3E0BEEA34DBEA854D1D4ADF633</vt:lpwstr>
  </property>
</Properties>
</file>