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08" r:id="rId3"/>
    <p:sldId id="307" r:id="rId4"/>
    <p:sldId id="257" r:id="rId5"/>
    <p:sldId id="264" r:id="rId6"/>
    <p:sldId id="263" r:id="rId7"/>
    <p:sldId id="261" r:id="rId8"/>
    <p:sldId id="262" r:id="rId9"/>
    <p:sldId id="260" r:id="rId10"/>
    <p:sldId id="272" r:id="rId11"/>
    <p:sldId id="273" r:id="rId12"/>
    <p:sldId id="274" r:id="rId13"/>
    <p:sldId id="275" r:id="rId14"/>
    <p:sldId id="276" r:id="rId15"/>
    <p:sldId id="285" r:id="rId16"/>
    <p:sldId id="277" r:id="rId17"/>
    <p:sldId id="278" r:id="rId18"/>
    <p:sldId id="265" r:id="rId19"/>
    <p:sldId id="280" r:id="rId20"/>
    <p:sldId id="279" r:id="rId21"/>
    <p:sldId id="299" r:id="rId22"/>
    <p:sldId id="270" r:id="rId23"/>
    <p:sldId id="266" r:id="rId24"/>
    <p:sldId id="267" r:id="rId25"/>
    <p:sldId id="284" r:id="rId26"/>
    <p:sldId id="287" r:id="rId27"/>
    <p:sldId id="269" r:id="rId28"/>
    <p:sldId id="271" r:id="rId29"/>
    <p:sldId id="281" r:id="rId30"/>
    <p:sldId id="297" r:id="rId31"/>
    <p:sldId id="306" r:id="rId32"/>
    <p:sldId id="282" r:id="rId33"/>
    <p:sldId id="305" r:id="rId34"/>
    <p:sldId id="298" r:id="rId35"/>
    <p:sldId id="268" r:id="rId36"/>
    <p:sldId id="283" r:id="rId37"/>
    <p:sldId id="301" r:id="rId38"/>
    <p:sldId id="303" r:id="rId39"/>
    <p:sldId id="286" r:id="rId40"/>
    <p:sldId id="288" r:id="rId41"/>
    <p:sldId id="289" r:id="rId42"/>
    <p:sldId id="290" r:id="rId43"/>
    <p:sldId id="291" r:id="rId44"/>
    <p:sldId id="293" r:id="rId45"/>
    <p:sldId id="304" r:id="rId46"/>
    <p:sldId id="294" r:id="rId47"/>
    <p:sldId id="296" r:id="rId48"/>
    <p:sldId id="292" r:id="rId49"/>
    <p:sldId id="295" r:id="rId50"/>
    <p:sldId id="300" r:id="rId51"/>
    <p:sldId id="302" r:id="rId52"/>
    <p:sldId id="310" r:id="rId5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>
      <p:cViewPr varScale="1">
        <p:scale>
          <a:sx n="61" d="100"/>
          <a:sy n="61" d="100"/>
        </p:scale>
        <p:origin x="132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189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98416-65C4-4A50-92D2-2B3E5FBA932B}" type="datetimeFigureOut">
              <a:rPr lang="el-GR" smtClean="0"/>
              <a:pPr/>
              <a:t>27/2/2020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76C83-3B5D-4F82-8DC4-1B124DA51B0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1550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8813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2092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5975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1959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4450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312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57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8371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2766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7912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505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4306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6088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76C83-3B5D-4F82-8DC4-1B124DA51B0E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1268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78BC8755-DC61-4CA2-AC94-85119F5EE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="" xmlns:a16="http://schemas.microsoft.com/office/drawing/2014/main" id="{B25F071F-1042-4C90-B308-27F1A7158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743D7CB7-9DD4-4F06-BB1D-49590FC92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27/2/2020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A13C4857-F1C7-4610-ADFA-CFE534FDF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285EC1C7-F7CE-4F45-A26C-F858FB6E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293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0A748EB4-5DBA-430B-B8F3-9C7FDFB9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="" xmlns:a16="http://schemas.microsoft.com/office/drawing/2014/main" id="{EE482AE4-A3CE-4F16-8898-0D05A97DC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9B7EEC09-8532-4421-80E7-ABE2A4DE5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27/2/2020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B39F747D-1987-4627-896F-6AD839BB6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D97349C2-CA30-4777-A337-D8152340A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574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="" xmlns:a16="http://schemas.microsoft.com/office/drawing/2014/main" id="{D00C1BCD-28C1-4137-AD93-2E02B479F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="" xmlns:a16="http://schemas.microsoft.com/office/drawing/2014/main" id="{5F4BB805-27F6-4C2E-A99E-679F3824B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DBC42F63-EA39-4A5E-A5F9-D4BD4C4FB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27/2/2020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E6368EC6-037E-4EF4-9BA4-870BD7513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D7837AA8-D1B6-4C7C-836E-AE66F1B4E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2518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62BF117C-0441-41DB-AEE6-EB942A2F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67F8D702-5FB7-4897-A638-295C21AD4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7D790D0D-8158-4619-A6B3-1DDD6EA7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27/2/2020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B82646C3-FA35-43E8-B47D-A8B3A9035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2375DD71-EE66-42F5-85D3-B51A418D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765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782BA25-5908-4720-8358-F60C6BDD8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1C02840E-CC7D-4331-ADA9-92AC9BA4E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0DC0A0D9-637F-4231-A539-1D8A7F61F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27/2/2020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B069E232-1173-42F2-A5F0-72D6C1E0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89DB6AA9-B629-4267-B12A-060FCCFE2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5824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4AABE922-77DB-4D33-94FF-BB71051A6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E343854C-9517-4097-A1E1-59E9F22AF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="" xmlns:a16="http://schemas.microsoft.com/office/drawing/2014/main" id="{DB84FFB7-19E1-4E2A-BEEF-BF3E228B6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1FA0AE3A-F86F-4C82-ADB2-881205F72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27/2/2020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29D4A3F5-3D2F-4945-8DA8-34118EEA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1D3D11F9-7126-4719-BD0B-BCD3039B9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912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A7A459A-DAEC-4157-8C82-1E81D5EB0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C3A515D9-491D-47F7-82C1-C42513E21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="" xmlns:a16="http://schemas.microsoft.com/office/drawing/2014/main" id="{FC6FD0AF-7F43-40EB-8FE2-571E8AB90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="" xmlns:a16="http://schemas.microsoft.com/office/drawing/2014/main" id="{C14ED44F-119D-4ED1-9535-5672064135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="" xmlns:a16="http://schemas.microsoft.com/office/drawing/2014/main" id="{6AA65FFA-B820-4C13-AC04-9758A530A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="" xmlns:a16="http://schemas.microsoft.com/office/drawing/2014/main" id="{A3721D1B-4A8E-4CF2-9E69-259A9A522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27/2/2020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="" xmlns:a16="http://schemas.microsoft.com/office/drawing/2014/main" id="{5F3178E2-713C-4419-912D-EDD01A7A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="" xmlns:a16="http://schemas.microsoft.com/office/drawing/2014/main" id="{AC6587FF-4487-4BF3-BCB5-3C7B0D61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989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5340387-820E-4970-AF63-3706B319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="" xmlns:a16="http://schemas.microsoft.com/office/drawing/2014/main" id="{D468900C-FCBC-465D-8CDA-3DD90F35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27/2/2020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="" xmlns:a16="http://schemas.microsoft.com/office/drawing/2014/main" id="{B7A0BB71-0D50-4517-BD60-07806562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="" xmlns:a16="http://schemas.microsoft.com/office/drawing/2014/main" id="{AEBE0768-6E4C-4DD2-A5B3-9C8418AD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546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="" xmlns:a16="http://schemas.microsoft.com/office/drawing/2014/main" id="{C5E953B2-63E1-4046-A9A4-ADB17C72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27/2/2020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="" xmlns:a16="http://schemas.microsoft.com/office/drawing/2014/main" id="{670F1C64-ABC3-49D8-9121-F22A5E440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754E1287-02CC-4405-A5B5-AB530B983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133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72FB6B22-6169-4D26-8A81-61262A44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E5D1E892-2988-497B-9764-6FF03EF37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FE193EBF-7F77-4AFB-8B4B-1B6A79835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69F16712-A7E5-485A-A342-9231D9953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27/2/2020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A60DC864-ED1F-434C-8D0A-59B37074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168DA8CA-9F3E-4DDE-89E8-02EF7B5B8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359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3A40C259-0486-471D-95CB-7925429FE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="" xmlns:a16="http://schemas.microsoft.com/office/drawing/2014/main" id="{D61459FE-87C8-41C1-8B4E-B70C5C98E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C95BCA87-CD27-4006-9CD8-E17FF8F76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D9CB3BAC-1D96-4C6B-861C-8D1852B00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88B8-AB1F-456C-A531-D5CAC51AA549}" type="datetimeFigureOut">
              <a:rPr lang="el-GR" smtClean="0"/>
              <a:pPr/>
              <a:t>27/2/2020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8A97DE88-82FE-4376-B259-4987512B6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6C9E9935-BA5B-4F73-86CD-0AE632BF5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9363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="" xmlns:a16="http://schemas.microsoft.com/office/drawing/2014/main" id="{813379D0-F66B-42C7-B934-6AD1DAF32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2CC76D74-DB0F-41E8-898E-43D38405B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011BE65B-66A0-4095-91C6-19F635439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488B8-AB1F-456C-A531-D5CAC51AA549}" type="datetimeFigureOut">
              <a:rPr lang="el-GR" smtClean="0"/>
              <a:pPr/>
              <a:t>27/2/2020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156743A7-40AC-4435-82D2-25161177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47A77C49-0D21-4EE5-92B3-30623AA18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49FFF-AAC9-4934-A31A-EEB6A28EF18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236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hyperlink" Target="mailto:info@euroturtles.eu" TargetMode="Externa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silis\Documents\Caretta_3_cretanbeaches-com_l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6676"/>
            <a:ext cx="12192000" cy="8094133"/>
          </a:xfrm>
          <a:prstGeom prst="rect">
            <a:avLst/>
          </a:prstGeom>
          <a:noFill/>
        </p:spPr>
      </p:pic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25B6E37F-19F8-434D-8B70-C6E0AA1B9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910" y="5352026"/>
            <a:ext cx="9144000" cy="1239987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With the turtles in the sea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EDD0582F-4449-46EF-8B80-0B5B6F5B8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98694"/>
            <a:ext cx="1235799" cy="123998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9" y="3276"/>
            <a:ext cx="1765770" cy="80284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9736599" y="6471434"/>
            <a:ext cx="231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Marta Granville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08518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22E760B3-C57B-4A22-960E-4DF210C8A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Πέλαγος: μεγάλα κοπάδια</a:t>
            </a:r>
            <a:r>
              <a:rPr lang="en-US" dirty="0"/>
              <a:t> </a:t>
            </a:r>
            <a:r>
              <a:rPr lang="el-GR" dirty="0"/>
              <a:t>αλλά</a:t>
            </a:r>
            <a:r>
              <a:rPr lang="el-GR" baseline="0" dirty="0"/>
              <a:t> από λίγα είδη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0625C1FD-A641-454A-B9C8-43D90C28D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26754"/>
            <a:ext cx="12191999" cy="9148667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4B40C9B7-241B-441C-8F65-EAABBE448459}"/>
              </a:ext>
            </a:extLst>
          </p:cNvPr>
          <p:cNvSpPr/>
          <p:nvPr/>
        </p:nvSpPr>
        <p:spPr>
          <a:xfrm>
            <a:off x="258521" y="652340"/>
            <a:ext cx="3670589" cy="13512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</a:rPr>
              <a:t>Pelagic zone: </a:t>
            </a:r>
            <a:r>
              <a:rPr lang="en-US" sz="2400" dirty="0">
                <a:solidFill>
                  <a:prstClr val="black"/>
                </a:solidFill>
              </a:rPr>
              <a:t>large flocks of fish, </a:t>
            </a:r>
            <a:r>
              <a:rPr lang="en-US" sz="2400" dirty="0" smtClean="0">
                <a:solidFill>
                  <a:prstClr val="black"/>
                </a:solidFill>
              </a:rPr>
              <a:t>yet </a:t>
            </a:r>
            <a:r>
              <a:rPr lang="en-US" sz="2400" dirty="0">
                <a:solidFill>
                  <a:prstClr val="black"/>
                </a:solidFill>
              </a:rPr>
              <a:t>few different </a:t>
            </a:r>
            <a:r>
              <a:rPr lang="en-US" sz="2400" dirty="0" smtClean="0">
                <a:solidFill>
                  <a:prstClr val="black"/>
                </a:solidFill>
              </a:rPr>
              <a:t>species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15AD19B0-F205-4924-B4A1-E430A7DC8B27}"/>
              </a:ext>
            </a:extLst>
          </p:cNvPr>
          <p:cNvSpPr/>
          <p:nvPr/>
        </p:nvSpPr>
        <p:spPr>
          <a:xfrm>
            <a:off x="9642763" y="5299365"/>
            <a:ext cx="2078182" cy="7481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e.g. tunas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0" y="7140994"/>
            <a:ext cx="31049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Photo: Ugo </a:t>
            </a:r>
            <a:r>
              <a:rPr lang="en-US" sz="1600" dirty="0" err="1">
                <a:solidFill>
                  <a:schemeClr val="bg1"/>
                </a:solidFill>
              </a:rPr>
              <a:t>Montaldo</a:t>
            </a:r>
            <a:r>
              <a:rPr lang="en-US" sz="1600" dirty="0">
                <a:solidFill>
                  <a:schemeClr val="bg1"/>
                </a:solidFill>
              </a:rPr>
              <a:t>/Shutterstock</a:t>
            </a:r>
            <a:endParaRPr lang="el-GR" sz="1600" dirty="0">
              <a:solidFill>
                <a:schemeClr val="bg1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58521" y="6135659"/>
            <a:ext cx="3473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Ugo </a:t>
            </a:r>
            <a:r>
              <a:rPr lang="en-US" dirty="0" err="1">
                <a:solidFill>
                  <a:schemeClr val="bg1"/>
                </a:solidFill>
              </a:rPr>
              <a:t>Montaldo</a:t>
            </a:r>
            <a:r>
              <a:rPr lang="en-US" dirty="0">
                <a:solidFill>
                  <a:schemeClr val="bg1"/>
                </a:solidFill>
              </a:rPr>
              <a:t>/Shutterstock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01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C91387E7-BBB5-4EE5-B1BF-05E2AF0E29B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Μεγάλοι θηρευτές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2B4F083B-F6CC-407B-A7B6-35B3413E4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16973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7C1BA219-6E90-4E66-991D-B080AE571F75}"/>
              </a:ext>
            </a:extLst>
          </p:cNvPr>
          <p:cNvSpPr/>
          <p:nvPr/>
        </p:nvSpPr>
        <p:spPr>
          <a:xfrm>
            <a:off x="248973" y="625289"/>
            <a:ext cx="5801817" cy="11253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</a:rPr>
              <a:t>Pelagic </a:t>
            </a:r>
            <a:r>
              <a:rPr lang="en-US" sz="2400" dirty="0">
                <a:solidFill>
                  <a:prstClr val="black"/>
                </a:solidFill>
              </a:rPr>
              <a:t>zone: </a:t>
            </a:r>
            <a:r>
              <a:rPr lang="en-US" sz="2400" dirty="0" smtClean="0">
                <a:solidFill>
                  <a:prstClr val="black"/>
                </a:solidFill>
              </a:rPr>
              <a:t>where </a:t>
            </a:r>
            <a:r>
              <a:rPr lang="en-US" sz="2400" dirty="0">
                <a:solidFill>
                  <a:prstClr val="black"/>
                </a:solidFill>
              </a:rPr>
              <a:t>the great predators live (tunas, sharks, whales and dolphins)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BE7A3774-C4C0-4F59-A46A-C31E0062BBD2}"/>
              </a:ext>
            </a:extLst>
          </p:cNvPr>
          <p:cNvSpPr/>
          <p:nvPr/>
        </p:nvSpPr>
        <p:spPr>
          <a:xfrm>
            <a:off x="8776138" y="5652655"/>
            <a:ext cx="3166889" cy="664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Mediterranean </a:t>
            </a:r>
            <a:r>
              <a:rPr lang="en-US" sz="2000" dirty="0" err="1">
                <a:solidFill>
                  <a:prstClr val="black"/>
                </a:solidFill>
              </a:rPr>
              <a:t>barracunda</a:t>
            </a:r>
            <a:r>
              <a:rPr lang="en-US" sz="2000" dirty="0">
                <a:solidFill>
                  <a:prstClr val="black"/>
                </a:solidFill>
              </a:rPr>
              <a:t> (</a:t>
            </a:r>
            <a:r>
              <a:rPr lang="en-US" sz="2000" dirty="0" err="1">
                <a:solidFill>
                  <a:prstClr val="black"/>
                </a:solidFill>
              </a:rPr>
              <a:t>Sphyraena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sphyraena</a:t>
            </a:r>
            <a:r>
              <a:rPr lang="en-US" sz="2000" dirty="0">
                <a:solidFill>
                  <a:prstClr val="black"/>
                </a:solidFill>
              </a:rPr>
              <a:t>)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48973" y="6211669"/>
            <a:ext cx="7377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http://www.elmatero.net/texto-diario/mostrar/855953/flora-fauna-dominicana-333-especies-peligro-critico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238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70A7EA88-D391-4C5C-9BA8-BFB3493E27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…κυνηγούν μικρά ψάρια…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6FDD3A52-F0CC-4600-A903-AD7504412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7"/>
            <a:ext cx="12192000" cy="9257825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3A1869AE-A565-40CF-A2B8-954A1A5457B1}"/>
              </a:ext>
            </a:extLst>
          </p:cNvPr>
          <p:cNvSpPr/>
          <p:nvPr/>
        </p:nvSpPr>
        <p:spPr>
          <a:xfrm>
            <a:off x="224589" y="575871"/>
            <a:ext cx="4243502" cy="13512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Pelagic </a:t>
            </a:r>
            <a:r>
              <a:rPr lang="en-US" sz="2400" dirty="0" err="1">
                <a:solidFill>
                  <a:prstClr val="black"/>
                </a:solidFill>
              </a:rPr>
              <a:t>zonepelagos</a:t>
            </a:r>
            <a:r>
              <a:rPr lang="en-US" sz="2400" dirty="0">
                <a:solidFill>
                  <a:prstClr val="black"/>
                </a:solidFill>
              </a:rPr>
              <a:t>: </a:t>
            </a:r>
            <a:r>
              <a:rPr lang="en-US" sz="2400" dirty="0" smtClean="0">
                <a:solidFill>
                  <a:prstClr val="black"/>
                </a:solidFill>
              </a:rPr>
              <a:t>small </a:t>
            </a:r>
            <a:r>
              <a:rPr lang="en-US" sz="2400" dirty="0">
                <a:solidFill>
                  <a:prstClr val="black"/>
                </a:solidFill>
              </a:rPr>
              <a:t>fish live in </a:t>
            </a:r>
            <a:r>
              <a:rPr lang="en-US" sz="2400" dirty="0" smtClean="0">
                <a:solidFill>
                  <a:prstClr val="black"/>
                </a:solidFill>
              </a:rPr>
              <a:t>large </a:t>
            </a:r>
            <a:r>
              <a:rPr lang="en-US" sz="2400" dirty="0">
                <a:solidFill>
                  <a:prstClr val="black"/>
                </a:solidFill>
              </a:rPr>
              <a:t>flocks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926BA4CB-9B97-4D17-84CA-D364EE1CD4A2}"/>
              </a:ext>
            </a:extLst>
          </p:cNvPr>
          <p:cNvSpPr/>
          <p:nvPr/>
        </p:nvSpPr>
        <p:spPr>
          <a:xfrm>
            <a:off x="9232900" y="5620290"/>
            <a:ext cx="2640447" cy="8552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Sardines </a:t>
            </a:r>
            <a:br>
              <a:rPr lang="en-US" sz="2000" dirty="0" smtClean="0">
                <a:solidFill>
                  <a:prstClr val="black"/>
                </a:solidFill>
              </a:rPr>
            </a:br>
            <a:r>
              <a:rPr lang="en-US" sz="2000" dirty="0" smtClean="0">
                <a:solidFill>
                  <a:prstClr val="black"/>
                </a:solidFill>
              </a:rPr>
              <a:t>(</a:t>
            </a:r>
            <a:r>
              <a:rPr lang="en-US" sz="2000" dirty="0">
                <a:solidFill>
                  <a:prstClr val="black"/>
                </a:solidFill>
              </a:rPr>
              <a:t>European pilchard)</a:t>
            </a:r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290846"/>
            <a:ext cx="400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Daniel </a:t>
            </a:r>
            <a:r>
              <a:rPr lang="en-US" dirty="0" err="1">
                <a:solidFill>
                  <a:schemeClr val="bg1"/>
                </a:solidFill>
              </a:rPr>
              <a:t>Botelho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Barcroft</a:t>
            </a:r>
            <a:r>
              <a:rPr lang="en-US" dirty="0">
                <a:solidFill>
                  <a:schemeClr val="bg1"/>
                </a:solidFill>
              </a:rPr>
              <a:t> Media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61EF118F-4604-414B-9CAC-A77EACB0B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…</a:t>
            </a:r>
            <a:r>
              <a:rPr lang="el-GR" dirty="0"/>
              <a:t>που τρώνε ζωοπλαγκτόν…</a:t>
            </a:r>
          </a:p>
        </p:txBody>
      </p:sp>
      <p:pic>
        <p:nvPicPr>
          <p:cNvPr id="8194" name="Picture 2" descr="E:\BX_files\BX_WORK\EUROTURTLES_LIFE\EUROTURTLES_LIFE_reference\EUROTURTLES-LIFE_reference_photos__Wikipedia\Zooplankton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16" y="-343884"/>
            <a:ext cx="9602511" cy="720188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9F78FF43-0ABF-4C75-A06B-4924B26817C2}"/>
              </a:ext>
            </a:extLst>
          </p:cNvPr>
          <p:cNvSpPr/>
          <p:nvPr/>
        </p:nvSpPr>
        <p:spPr>
          <a:xfrm>
            <a:off x="307350" y="608128"/>
            <a:ext cx="5226593" cy="13512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Pelagic zone: small fish feed on zooplankton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78A3EAD9-711C-45AE-AA23-9CA022D81543}"/>
              </a:ext>
            </a:extLst>
          </p:cNvPr>
          <p:cNvSpPr/>
          <p:nvPr/>
        </p:nvSpPr>
        <p:spPr>
          <a:xfrm>
            <a:off x="7725104" y="5515697"/>
            <a:ext cx="1810681" cy="706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shrimp larva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ADEF07EE-720A-4137-8F06-61B81531894B}"/>
              </a:ext>
            </a:extLst>
          </p:cNvPr>
          <p:cNvSpPr/>
          <p:nvPr/>
        </p:nvSpPr>
        <p:spPr>
          <a:xfrm>
            <a:off x="7262648" y="3963194"/>
            <a:ext cx="1760108" cy="7065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crab larva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88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B84EA908-F4C2-4259-B5F5-60298883B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…που τρώει φυτοπλαγκτόν, τα φυτά της θάλασσας</a:t>
            </a:r>
          </a:p>
        </p:txBody>
      </p:sp>
      <p:pic>
        <p:nvPicPr>
          <p:cNvPr id="9218" name="Picture 2" descr="E:\BX_files\BX_WORK\EUROTURTLES_LIFE\EUROTURTLES_LIFE_reference\EUROTURTLES-LIFE_reference_photos__Wikipedia\Diatoms_through_the_microscope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8363592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BBCCD367-690D-45A6-8BE5-4F8BBEE5E421}"/>
              </a:ext>
            </a:extLst>
          </p:cNvPr>
          <p:cNvSpPr/>
          <p:nvPr/>
        </p:nvSpPr>
        <p:spPr>
          <a:xfrm>
            <a:off x="224589" y="579437"/>
            <a:ext cx="5382491" cy="10802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Pelagic zone: zooplankton feeds on phytoplankton (microscopic plants) 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24589" y="6266692"/>
            <a:ext cx="507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SimSun-ExtB" panose="02010609060101010101" pitchFamily="49" charset="-122"/>
              </a:rPr>
              <a:t>Photo: Prof. Gordon T. Taylor, Stony Brook University</a:t>
            </a:r>
            <a:endParaRPr lang="el-GR" dirty="0">
              <a:solidFill>
                <a:schemeClr val="bg1"/>
              </a:solidFill>
              <a:ea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9705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EFDFB3C2-29B8-4C1A-8653-724DA5E4A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6284" y="2093976"/>
            <a:ext cx="3932237" cy="3811588"/>
          </a:xfrm>
        </p:spPr>
        <p:txBody>
          <a:bodyPr/>
          <a:lstStyle/>
          <a:p>
            <a:r>
              <a:rPr lang="el-GR" dirty="0"/>
              <a:t>Το </a:t>
            </a:r>
            <a:r>
              <a:rPr lang="el-GR" dirty="0" err="1"/>
              <a:t>πλαγκτόν</a:t>
            </a:r>
            <a:r>
              <a:rPr lang="el-GR" dirty="0"/>
              <a:t> μπορεί να είναι πολύ άφθονο σε κάποιες θάλασσες…</a:t>
            </a:r>
          </a:p>
        </p:txBody>
      </p:sp>
      <p:pic>
        <p:nvPicPr>
          <p:cNvPr id="10242" name="Picture 2" descr="E:\BX_files\BX_WORK\EUROTURTLES_LIFE\EUROTURTLES_LIFE_reference\EUROTURTLES-LIFE_reference_photos__Wikipedia\Cwall99_l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39883"/>
            <a:ext cx="12192000" cy="9769484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8C65C94E-3547-465B-925D-67A8A2BA431D}"/>
              </a:ext>
            </a:extLst>
          </p:cNvPr>
          <p:cNvSpPr/>
          <p:nvPr/>
        </p:nvSpPr>
        <p:spPr>
          <a:xfrm>
            <a:off x="290005" y="644236"/>
            <a:ext cx="4114800" cy="10269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Pelagic zone: plankton are abundant in some seas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="" xmlns:a16="http://schemas.microsoft.com/office/drawing/2014/main" id="{952F7259-A54B-4C96-8CAE-761865068617}"/>
              </a:ext>
            </a:extLst>
          </p:cNvPr>
          <p:cNvSpPr/>
          <p:nvPr/>
        </p:nvSpPr>
        <p:spPr>
          <a:xfrm>
            <a:off x="9580418" y="5714999"/>
            <a:ext cx="2375298" cy="6486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dense plankton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36284" y="6178956"/>
            <a:ext cx="78023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 Steve Groom/NERC EO Data Acquisition and Analysis Service Plymouth</a:t>
            </a:r>
          </a:p>
        </p:txBody>
      </p:sp>
    </p:spTree>
    <p:extLst>
      <p:ext uri="{BB962C8B-B14F-4D97-AF65-F5344CB8AC3E}">
        <p14:creationId xmlns:p14="http://schemas.microsoft.com/office/powerpoint/2010/main" val="4159786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4A2CA198-D923-4BD0-8F8A-637E63B8F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…αλλά η Μεσόγειος είναι από τις φτωχές σε </a:t>
            </a:r>
            <a:r>
              <a:rPr lang="el-GR" dirty="0" err="1"/>
              <a:t>πλαγκτόν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45279F43-9971-4B60-98A7-CEB67684E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FCDD9E62-EBD7-481C-8131-7E48490254C0}"/>
              </a:ext>
            </a:extLst>
          </p:cNvPr>
          <p:cNvSpPr/>
          <p:nvPr/>
        </p:nvSpPr>
        <p:spPr>
          <a:xfrm>
            <a:off x="249382" y="150581"/>
            <a:ext cx="4522643" cy="13179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...but not all </a:t>
            </a:r>
            <a:r>
              <a:rPr lang="en-US" sz="2400" dirty="0" smtClean="0">
                <a:solidFill>
                  <a:prstClr val="black"/>
                </a:solidFill>
              </a:rPr>
              <a:t>seas </a:t>
            </a:r>
            <a:r>
              <a:rPr lang="en-US" sz="2400" dirty="0">
                <a:solidFill>
                  <a:prstClr val="black"/>
                </a:solidFill>
              </a:rPr>
              <a:t>have </a:t>
            </a:r>
            <a:r>
              <a:rPr lang="en-US" sz="2400" dirty="0" smtClean="0">
                <a:solidFill>
                  <a:prstClr val="black"/>
                </a:solidFill>
              </a:rPr>
              <a:t>are </a:t>
            </a:r>
            <a:r>
              <a:rPr lang="en-US" sz="2400" dirty="0">
                <a:solidFill>
                  <a:prstClr val="black"/>
                </a:solidFill>
              </a:rPr>
              <a:t>rich in plankton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4503EE53-0B35-44FB-8FB4-45FBF5AD8DEF}"/>
              </a:ext>
            </a:extLst>
          </p:cNvPr>
          <p:cNvSpPr/>
          <p:nvPr/>
        </p:nvSpPr>
        <p:spPr>
          <a:xfrm>
            <a:off x="5299364" y="573185"/>
            <a:ext cx="2327563" cy="845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smtClean="0">
                <a:solidFill>
                  <a:prstClr val="black"/>
                </a:solidFill>
              </a:rPr>
              <a:t>North Sea</a:t>
            </a:r>
            <a:r>
              <a:rPr lang="en-US" sz="2000" dirty="0">
                <a:solidFill>
                  <a:prstClr val="black"/>
                </a:solidFill>
              </a:rPr>
              <a:t>: </a:t>
            </a:r>
            <a:r>
              <a:rPr lang="en-US" sz="2000" dirty="0" smtClean="0">
                <a:solidFill>
                  <a:prstClr val="black"/>
                </a:solidFill>
              </a:rPr>
              <a:t>large </a:t>
            </a:r>
            <a:r>
              <a:rPr lang="en-US" sz="2000" dirty="0">
                <a:solidFill>
                  <a:prstClr val="black"/>
                </a:solidFill>
              </a:rPr>
              <a:t>amounts of plankton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="" xmlns:a16="http://schemas.microsoft.com/office/drawing/2014/main" id="{1603AAAB-9854-41B3-BA34-145CE0CEA6B2}"/>
              </a:ext>
            </a:extLst>
          </p:cNvPr>
          <p:cNvSpPr/>
          <p:nvPr/>
        </p:nvSpPr>
        <p:spPr>
          <a:xfrm>
            <a:off x="6273312" y="2395421"/>
            <a:ext cx="2240067" cy="8732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Mediterranean Sea:  small amounts of plankton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49382" y="6126191"/>
            <a:ext cx="2467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Source: KVDP/Wikipedia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87634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DC740D5B-C735-412C-8CCF-E3FE6DFB5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Γι’ αυτό έχει διάφανα νερά με λίγα ψάρια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4594825D-9E84-4ADB-85FD-282906E13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1265"/>
            <a:ext cx="12192000" cy="951992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4BFAE06A-3C8F-4682-8ACA-D1986C4F35AA}"/>
              </a:ext>
            </a:extLst>
          </p:cNvPr>
          <p:cNvSpPr/>
          <p:nvPr/>
        </p:nvSpPr>
        <p:spPr>
          <a:xfrm>
            <a:off x="220082" y="640982"/>
            <a:ext cx="4384963" cy="13273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Small amounts of plankton </a:t>
            </a:r>
            <a:r>
              <a:rPr lang="en-US" sz="2400" dirty="0" smtClean="0">
                <a:solidFill>
                  <a:prstClr val="black"/>
                </a:solidFill>
              </a:rPr>
              <a:t>= </a:t>
            </a:r>
            <a:r>
              <a:rPr lang="en-US" sz="2400" dirty="0">
                <a:solidFill>
                  <a:prstClr val="black"/>
                </a:solidFill>
              </a:rPr>
              <a:t>clear waters in the </a:t>
            </a:r>
            <a:r>
              <a:rPr lang="en-US" sz="2400" dirty="0" smtClean="0">
                <a:solidFill>
                  <a:prstClr val="black"/>
                </a:solidFill>
              </a:rPr>
              <a:t>Mediterranean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E0200377-0C9F-4804-8FCD-47CBF130AA89}"/>
              </a:ext>
            </a:extLst>
          </p:cNvPr>
          <p:cNvSpPr/>
          <p:nvPr/>
        </p:nvSpPr>
        <p:spPr>
          <a:xfrm>
            <a:off x="8894618" y="5223893"/>
            <a:ext cx="2748539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...and </a:t>
            </a:r>
            <a:r>
              <a:rPr lang="en-US" sz="2000" dirty="0" smtClean="0">
                <a:solidFill>
                  <a:prstClr val="black"/>
                </a:solidFill>
              </a:rPr>
              <a:t>few fish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21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3FF744FC-AE2C-48A8-9928-9E0F7049B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Βραχώδεις ακτές:</a:t>
            </a:r>
            <a:r>
              <a:rPr lang="el-GR" baseline="0" dirty="0"/>
              <a:t> πολλές κρυψώνες, πολλά διαφορετικά ζώα</a:t>
            </a:r>
            <a:endParaRPr lang="el-GR" dirty="0"/>
          </a:p>
        </p:txBody>
      </p:sp>
      <p:pic>
        <p:nvPicPr>
          <p:cNvPr id="11267" name="Picture 3" descr="E:\BX_files\BX_WORK\EUROTURTLES_LIFE\EUROTURTLES_LIFE_reference\EUROTURTLES-LIFE_reference_photos\Mediterranean-Paradise-1300x975_avanswiss-c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71600" y="0"/>
            <a:ext cx="8686800" cy="6858000"/>
          </a:xfrm>
          <a:prstGeom prst="rect">
            <a:avLst/>
          </a:prstGeom>
          <a:noFill/>
        </p:spPr>
      </p:pic>
      <p:pic>
        <p:nvPicPr>
          <p:cNvPr id="11266" name="Picture 2" descr="E:\BX_files\BX_WORK\EUROTURTLES_LIFE\EUROTURTLES_LIFE_reference\EUROTURTLES-LIFE_reference_photos\mediterranean-sea-spd0913_worldsbest_074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41095" y="0"/>
            <a:ext cx="4950905" cy="6858000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E26763FE-186C-48E2-9CEB-8668FBBA5AB1}"/>
              </a:ext>
            </a:extLst>
          </p:cNvPr>
          <p:cNvSpPr/>
          <p:nvPr/>
        </p:nvSpPr>
        <p:spPr>
          <a:xfrm>
            <a:off x="223442" y="642713"/>
            <a:ext cx="6447522" cy="8335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Rocky shores: provide hiding places for many different animals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="" xmlns:a16="http://schemas.microsoft.com/office/drawing/2014/main" id="{3772BFF7-2492-492C-86BB-F782F34840D4}"/>
              </a:ext>
            </a:extLst>
          </p:cNvPr>
          <p:cNvSpPr/>
          <p:nvPr/>
        </p:nvSpPr>
        <p:spPr>
          <a:xfrm>
            <a:off x="5161211" y="3657600"/>
            <a:ext cx="1939676" cy="484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...in the land 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8468B6A7-F97C-4520-85AE-5E5223CEDE9E}"/>
              </a:ext>
            </a:extLst>
          </p:cNvPr>
          <p:cNvSpPr/>
          <p:nvPr/>
        </p:nvSpPr>
        <p:spPr>
          <a:xfrm>
            <a:off x="7393062" y="3657600"/>
            <a:ext cx="2486532" cy="484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...and in the sea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9879594" y="6488668"/>
            <a:ext cx="2329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Tobias Friedrich</a:t>
            </a:r>
          </a:p>
        </p:txBody>
      </p:sp>
    </p:spTree>
    <p:extLst>
      <p:ext uri="{BB962C8B-B14F-4D97-AF65-F5344CB8AC3E}">
        <p14:creationId xmlns:p14="http://schemas.microsoft.com/office/powerpoint/2010/main" val="2866735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4A5F4496-EC40-4156-A1B4-CAF426A74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…ασπόνδυλα</a:t>
            </a:r>
          </a:p>
        </p:txBody>
      </p:sp>
      <p:pic>
        <p:nvPicPr>
          <p:cNvPr id="12290" name="Picture 2" descr="E:\__________DOWNLOADS____\limpet-Patula-vulgata_DSC075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946" y="0"/>
            <a:ext cx="8729472" cy="6858000"/>
          </a:xfrm>
          <a:prstGeom prst="rect">
            <a:avLst/>
          </a:prstGeom>
          <a:noFill/>
        </p:spPr>
      </p:pic>
      <p:pic>
        <p:nvPicPr>
          <p:cNvPr id="12291" name="Picture 3" descr="E:\__________DOWNLOADS____\fireworm_1200px-Puz_u_moru_3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496517" y="1129805"/>
            <a:ext cx="6545714" cy="4909286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3744DE99-B3F9-4960-8091-303345BE1C16}"/>
              </a:ext>
            </a:extLst>
          </p:cNvPr>
          <p:cNvSpPr/>
          <p:nvPr/>
        </p:nvSpPr>
        <p:spPr>
          <a:xfrm>
            <a:off x="177560" y="526173"/>
            <a:ext cx="5517924" cy="1248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Rocky shores: ...many different invertebrates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="" xmlns:a16="http://schemas.microsoft.com/office/drawing/2014/main" id="{D060C8EF-C0F2-4011-8F44-5BA64E3185EB}"/>
              </a:ext>
            </a:extLst>
          </p:cNvPr>
          <p:cNvSpPr/>
          <p:nvPr/>
        </p:nvSpPr>
        <p:spPr>
          <a:xfrm>
            <a:off x="5129437" y="5581961"/>
            <a:ext cx="1933128" cy="8297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smtClean="0">
                <a:solidFill>
                  <a:prstClr val="black"/>
                </a:solidFill>
              </a:rPr>
              <a:t>limpets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6B9982B1-F13E-4AAC-BA40-C508DC11B14E}"/>
              </a:ext>
            </a:extLst>
          </p:cNvPr>
          <p:cNvSpPr/>
          <p:nvPr/>
        </p:nvSpPr>
        <p:spPr>
          <a:xfrm>
            <a:off x="9986232" y="3901965"/>
            <a:ext cx="2031929" cy="6065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>
                <a:solidFill>
                  <a:prstClr val="black"/>
                </a:solidFill>
              </a:rPr>
              <a:t>scolopendra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-114050" y="6411690"/>
            <a:ext cx="6085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http://www.seawater.no/fauna/mollusca/vulgata.html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12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616"/>
            <a:ext cx="12192000" cy="8869232"/>
          </a:xfrm>
          <a:prstGeom prst="rect">
            <a:avLst/>
          </a:prstGeom>
        </p:spPr>
      </p:pic>
      <p:sp>
        <p:nvSpPr>
          <p:cNvPr id="9" name="Οβάλ 8">
            <a:extLst>
              <a:ext uri="{FF2B5EF4-FFF2-40B4-BE49-F238E27FC236}">
                <a16:creationId xmlns="" xmlns:a16="http://schemas.microsoft.com/office/drawing/2014/main" id="{BD16A821-6D3D-4CCC-AFA2-C9BC3C3685B5}"/>
              </a:ext>
            </a:extLst>
          </p:cNvPr>
          <p:cNvSpPr/>
          <p:nvPr/>
        </p:nvSpPr>
        <p:spPr>
          <a:xfrm>
            <a:off x="5462336" y="2959641"/>
            <a:ext cx="1267327" cy="11076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F8142580-D963-48EE-93E5-BBB7319ADA80}"/>
              </a:ext>
            </a:extLst>
          </p:cNvPr>
          <p:cNvSpPr/>
          <p:nvPr/>
        </p:nvSpPr>
        <p:spPr>
          <a:xfrm>
            <a:off x="361074" y="580679"/>
            <a:ext cx="2673071" cy="24512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Once, there was only one land, Pangaea.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="" xmlns:a16="http://schemas.microsoft.com/office/drawing/2014/main" id="{45714A13-F327-40BE-9309-B72BA7F19328}"/>
              </a:ext>
            </a:extLst>
          </p:cNvPr>
          <p:cNvSpPr/>
          <p:nvPr/>
        </p:nvSpPr>
        <p:spPr>
          <a:xfrm>
            <a:off x="9525566" y="3064743"/>
            <a:ext cx="2229726" cy="17796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smtClean="0">
                <a:solidFill>
                  <a:prstClr val="black"/>
                </a:solidFill>
              </a:rPr>
              <a:t>Tethys, was </a:t>
            </a:r>
            <a:r>
              <a:rPr lang="en-US" sz="2000" dirty="0">
                <a:solidFill>
                  <a:prstClr val="black"/>
                </a:solidFill>
              </a:rPr>
              <a:t>the ancestor of the Mediterranean sea </a:t>
            </a:r>
            <a:r>
              <a:rPr lang="en-US" sz="1600" dirty="0">
                <a:solidFill>
                  <a:prstClr val="black"/>
                </a:solidFill>
              </a:rPr>
              <a:t>(250 million years ago)</a:t>
            </a:r>
            <a:endParaRPr lang="el-GR" sz="1200" dirty="0">
              <a:solidFill>
                <a:prstClr val="black"/>
              </a:solidFill>
            </a:endParaRPr>
          </a:p>
        </p:txBody>
      </p:sp>
      <p:sp>
        <p:nvSpPr>
          <p:cNvPr id="8" name="Βέλος: Δεξιό 7">
            <a:extLst>
              <a:ext uri="{FF2B5EF4-FFF2-40B4-BE49-F238E27FC236}">
                <a16:creationId xmlns="" xmlns:a16="http://schemas.microsoft.com/office/drawing/2014/main" id="{C32E4D9F-F4DE-4E70-898A-B806C9AD6801}"/>
              </a:ext>
            </a:extLst>
          </p:cNvPr>
          <p:cNvSpPr/>
          <p:nvPr/>
        </p:nvSpPr>
        <p:spPr>
          <a:xfrm rot="10800000">
            <a:off x="7801998" y="3092808"/>
            <a:ext cx="1268606" cy="84136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88370" y="6208597"/>
            <a:ext cx="4701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https://paleo-opolis.com/2014/10/24/pangaea/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38197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47CD58DC-5891-45FA-BB7F-BCEA78BFE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…μικρά ψάρια…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75FDC187-93A6-47A1-A4D6-B1170E65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7579"/>
            <a:ext cx="12176598" cy="9600471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="" xmlns:a16="http://schemas.microsoft.com/office/drawing/2014/main" id="{A5C5E789-D16A-4BD6-8E25-617508D109C7}"/>
              </a:ext>
            </a:extLst>
          </p:cNvPr>
          <p:cNvSpPr/>
          <p:nvPr/>
        </p:nvSpPr>
        <p:spPr>
          <a:xfrm>
            <a:off x="329406" y="334959"/>
            <a:ext cx="4953000" cy="9157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Rocky shores: ... many small fish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3BBCA4F2-F352-4125-84BE-2D1A210C9DBD}"/>
              </a:ext>
            </a:extLst>
          </p:cNvPr>
          <p:cNvSpPr/>
          <p:nvPr/>
        </p:nvSpPr>
        <p:spPr>
          <a:xfrm>
            <a:off x="9705109" y="5611091"/>
            <a:ext cx="2265219" cy="9157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e.g. blenny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127430" y="6423747"/>
            <a:ext cx="2329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</a:t>
            </a:r>
            <a:r>
              <a:rPr lang="en-US" dirty="0" err="1">
                <a:solidFill>
                  <a:schemeClr val="bg1"/>
                </a:solidFill>
              </a:rPr>
              <a:t>Frédéric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Pointel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49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B9DDD109-5660-4461-8141-4A1EB075A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…</a:t>
            </a:r>
            <a:r>
              <a:rPr lang="el-GR" dirty="0"/>
              <a:t>αρπακτικά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="" xmlns:a16="http://schemas.microsoft.com/office/drawing/2014/main" id="{31F234D2-CAB2-46D7-A63F-7E6AA070B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28" y="0"/>
            <a:ext cx="9229344" cy="686883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B07DF280-1DAD-4B1C-84EC-0AC55C3DE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6433" y="1705675"/>
            <a:ext cx="7722455" cy="5152325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C4E84522-E4CC-43FA-81D1-170D871881FA}"/>
              </a:ext>
            </a:extLst>
          </p:cNvPr>
          <p:cNvSpPr/>
          <p:nvPr/>
        </p:nvSpPr>
        <p:spPr>
          <a:xfrm>
            <a:off x="-6834" y="0"/>
            <a:ext cx="5492856" cy="17264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Rocky shores: ...many predators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="" xmlns:a16="http://schemas.microsoft.com/office/drawing/2014/main" id="{27EFA4BA-E4CB-46DE-8A68-5E13D728E749}"/>
              </a:ext>
            </a:extLst>
          </p:cNvPr>
          <p:cNvSpPr/>
          <p:nvPr/>
        </p:nvSpPr>
        <p:spPr>
          <a:xfrm>
            <a:off x="2139264" y="5631872"/>
            <a:ext cx="3130305" cy="6764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Invertebrates, e.g. octopus 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9FD41CA7-D6CE-40EB-8C6E-15104067209D}"/>
              </a:ext>
            </a:extLst>
          </p:cNvPr>
          <p:cNvSpPr/>
          <p:nvPr/>
        </p:nvSpPr>
        <p:spPr>
          <a:xfrm>
            <a:off x="5832605" y="5631873"/>
            <a:ext cx="2964686" cy="723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Fish, e.g. dusky grouper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-6834" y="6392057"/>
            <a:ext cx="2708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</a:t>
            </a:r>
            <a:r>
              <a:rPr lang="en-US" dirty="0" err="1"/>
              <a:t>Beckmannjan</a:t>
            </a:r>
            <a:r>
              <a:rPr lang="en-US" dirty="0"/>
              <a:t>/GFDL</a:t>
            </a:r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10317555" y="6376668"/>
            <a:ext cx="1834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Albert </a:t>
            </a:r>
            <a:r>
              <a:rPr lang="en-US" dirty="0" err="1"/>
              <a:t>Kok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0802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4DAAB701-5890-4B23-9393-8B9C2BE9E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Φώκια στις σπηλιές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35E347D9-2CC6-44E4-8E4B-5192F5096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582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3AF7FB62-F249-486C-9221-4FB9972DE353}"/>
              </a:ext>
            </a:extLst>
          </p:cNvPr>
          <p:cNvSpPr/>
          <p:nvPr/>
        </p:nvSpPr>
        <p:spPr>
          <a:xfrm>
            <a:off x="452727" y="850604"/>
            <a:ext cx="3221182" cy="8813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Mammals, e.g. seals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62236" y="6409565"/>
            <a:ext cx="5637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https://flowvella.com/s/11vc/Hawaiian-Monk-Seal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91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E446F933-E0FB-48C6-8416-DC92D7B51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Αμμώδεις παραλίες: μετακινούμενη άμμος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49266D97-6F9F-47FA-8493-3DD0D1310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033" cy="763939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C5E05577-514D-4FD4-909C-35A0C54AA551}"/>
              </a:ext>
            </a:extLst>
          </p:cNvPr>
          <p:cNvSpPr/>
          <p:nvPr/>
        </p:nvSpPr>
        <p:spPr>
          <a:xfrm>
            <a:off x="275053" y="499623"/>
            <a:ext cx="5846348" cy="11213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Sandy beaches: sand is constantly moving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="" xmlns:a16="http://schemas.microsoft.com/office/drawing/2014/main" id="{FF6B8BF3-0AE2-41A3-AFBB-6231B0AA1B38}"/>
              </a:ext>
            </a:extLst>
          </p:cNvPr>
          <p:cNvSpPr/>
          <p:nvPr/>
        </p:nvSpPr>
        <p:spPr>
          <a:xfrm>
            <a:off x="275052" y="4238401"/>
            <a:ext cx="4177868" cy="7835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The waves bring in new sand 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="" xmlns:a16="http://schemas.microsoft.com/office/drawing/2014/main" id="{DAACBF0E-EC23-4A61-B3A7-BB7C39B718E5}"/>
              </a:ext>
            </a:extLst>
          </p:cNvPr>
          <p:cNvSpPr/>
          <p:nvPr/>
        </p:nvSpPr>
        <p:spPr>
          <a:xfrm>
            <a:off x="6712527" y="5868988"/>
            <a:ext cx="5096019" cy="7865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The wind pushes the sand towards the land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0" y="6569526"/>
            <a:ext cx="7140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http://libguides.northwestern.edu/c.php?g=319610&amp;p=2136014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12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F0245ED9-6A19-4A1B-84A3-33C2A6888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…αμμόφιλα φυτά σταθεροποιούν την άμμο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D91D686A-9479-48C7-98F9-7D0749E54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033"/>
            <a:ext cx="12192000" cy="9144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2BA58C4B-B468-42E7-8A11-173A774284B8}"/>
              </a:ext>
            </a:extLst>
          </p:cNvPr>
          <p:cNvSpPr/>
          <p:nvPr/>
        </p:nvSpPr>
        <p:spPr>
          <a:xfrm>
            <a:off x="210886" y="569681"/>
            <a:ext cx="5566460" cy="1321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Sandy beaches: plant roots hold the sand in place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3BC7867C-7203-4866-82EF-09F4D43CA3C4}"/>
              </a:ext>
            </a:extLst>
          </p:cNvPr>
          <p:cNvSpPr/>
          <p:nvPr/>
        </p:nvSpPr>
        <p:spPr>
          <a:xfrm>
            <a:off x="9867899" y="5985164"/>
            <a:ext cx="1915391" cy="665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sea daffodil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10886" y="6280850"/>
            <a:ext cx="1329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</a:t>
            </a:r>
            <a:r>
              <a:rPr lang="en-US" dirty="0" err="1"/>
              <a:t>Zvika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4171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C9FAFBF0-5EA4-4319-BD1E-E769B6425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…ζώα κρύβονται στην άμμο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CD815A19-A083-4A31-B604-5DF60990D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65024"/>
            <a:ext cx="12192000" cy="914400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378C5CA6-ABD7-4981-909B-85F4AFF8CE6C}"/>
              </a:ext>
            </a:extLst>
          </p:cNvPr>
          <p:cNvSpPr/>
          <p:nvPr/>
        </p:nvSpPr>
        <p:spPr>
          <a:xfrm>
            <a:off x="355263" y="591517"/>
            <a:ext cx="3932237" cy="10467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Sandy beaches: animals are hiding in the sand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5633B341-3B40-4B70-941F-28582093D326}"/>
              </a:ext>
            </a:extLst>
          </p:cNvPr>
          <p:cNvSpPr/>
          <p:nvPr/>
        </p:nvSpPr>
        <p:spPr>
          <a:xfrm>
            <a:off x="8229600" y="5578043"/>
            <a:ext cx="2826327" cy="9890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Soles imitate the color of the sand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355263" y="6488668"/>
            <a:ext cx="2913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Photo2222/Wikipedia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48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4677CF15-3FA1-4E3E-B092-719D81CAD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Λιβάδια Ποσειδωνίας είναι πολύτιμο καταφύγιο μικρών ζώων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126EA7A7-FB17-4797-AD89-285D5AFC0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F0C61266-D7D6-45E7-B1D8-17A63DD9405D}"/>
              </a:ext>
            </a:extLst>
          </p:cNvPr>
          <p:cNvSpPr/>
          <p:nvPr/>
        </p:nvSpPr>
        <p:spPr>
          <a:xfrm>
            <a:off x="223126" y="540474"/>
            <a:ext cx="3932237" cy="10724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err="1">
                <a:solidFill>
                  <a:prstClr val="black"/>
                </a:solidFill>
              </a:rPr>
              <a:t>Posidonia</a:t>
            </a:r>
            <a:r>
              <a:rPr lang="en-US" sz="2400" dirty="0">
                <a:solidFill>
                  <a:prstClr val="black"/>
                </a:solidFill>
              </a:rPr>
              <a:t> meadows: valuable shelter for small animals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3D9CBB6D-DD89-4190-80D4-3D89557AB0F1}"/>
              </a:ext>
            </a:extLst>
          </p:cNvPr>
          <p:cNvSpPr/>
          <p:nvPr/>
        </p:nvSpPr>
        <p:spPr>
          <a:xfrm>
            <a:off x="8005690" y="2168163"/>
            <a:ext cx="3932237" cy="7687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 err="1">
                <a:solidFill>
                  <a:prstClr val="black"/>
                </a:solidFill>
              </a:rPr>
              <a:t>Posidonia</a:t>
            </a:r>
            <a:r>
              <a:rPr lang="en-US" sz="2000" dirty="0">
                <a:solidFill>
                  <a:prstClr val="black"/>
                </a:solidFill>
              </a:rPr>
              <a:t>: a sea plant that grows only in the Mediterranean Sea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88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755109B2-8608-435D-9C12-EA9303B3A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Οι ήσυχες</a:t>
            </a:r>
            <a:r>
              <a:rPr lang="el-GR" baseline="0" dirty="0"/>
              <a:t> παραλίες έχουν τη δική τους άγρια ζωή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D3E5A0CE-2E0F-471B-BD5C-25E5491B3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77880"/>
            <a:ext cx="12191999" cy="8122918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609008B8-0F32-4803-904F-6852A1A05091}"/>
              </a:ext>
            </a:extLst>
          </p:cNvPr>
          <p:cNvSpPr/>
          <p:nvPr/>
        </p:nvSpPr>
        <p:spPr>
          <a:xfrm>
            <a:off x="338724" y="598626"/>
            <a:ext cx="3932236" cy="9253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Sandy beaches: host their own unique wildlife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="" xmlns:a16="http://schemas.microsoft.com/office/drawing/2014/main" id="{5C4460A0-27A7-4424-8026-7A4455173EE7}"/>
              </a:ext>
            </a:extLst>
          </p:cNvPr>
          <p:cNvSpPr/>
          <p:nvPr/>
        </p:nvSpPr>
        <p:spPr>
          <a:xfrm>
            <a:off x="5011448" y="3158284"/>
            <a:ext cx="3470564" cy="6563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In the </a:t>
            </a:r>
            <a:r>
              <a:rPr lang="en-US" sz="2000" dirty="0" err="1">
                <a:solidFill>
                  <a:prstClr val="black"/>
                </a:solidFill>
              </a:rPr>
              <a:t>posidonia</a:t>
            </a:r>
            <a:r>
              <a:rPr lang="en-US" sz="2000" dirty="0">
                <a:solidFill>
                  <a:prstClr val="black"/>
                </a:solidFill>
              </a:rPr>
              <a:t> meadow: </a:t>
            </a:r>
            <a:r>
              <a:rPr lang="en-US" sz="2000" dirty="0" smtClean="0">
                <a:solidFill>
                  <a:prstClr val="black"/>
                </a:solidFill>
              </a:rPr>
              <a:t>juvenile </a:t>
            </a:r>
            <a:r>
              <a:rPr lang="en-US" sz="2000" dirty="0">
                <a:solidFill>
                  <a:prstClr val="black"/>
                </a:solidFill>
              </a:rPr>
              <a:t>fish 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="" xmlns:a16="http://schemas.microsoft.com/office/drawing/2014/main" id="{9D1FC089-2D8F-4E85-8463-A3E44A6F4399}"/>
              </a:ext>
            </a:extLst>
          </p:cNvPr>
          <p:cNvSpPr/>
          <p:nvPr/>
        </p:nvSpPr>
        <p:spPr>
          <a:xfrm>
            <a:off x="5756563" y="4488407"/>
            <a:ext cx="3470564" cy="6563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In the </a:t>
            </a:r>
            <a:r>
              <a:rPr lang="en-US" sz="2000" dirty="0" smtClean="0">
                <a:solidFill>
                  <a:prstClr val="black"/>
                </a:solidFill>
              </a:rPr>
              <a:t>sand: </a:t>
            </a:r>
            <a:r>
              <a:rPr lang="en-US" sz="2000" dirty="0">
                <a:solidFill>
                  <a:prstClr val="black"/>
                </a:solidFill>
              </a:rPr>
              <a:t>turtle nests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="" xmlns:a16="http://schemas.microsoft.com/office/drawing/2014/main" id="{44106C4E-FEC1-4678-9B27-2B8FA4F04038}"/>
              </a:ext>
            </a:extLst>
          </p:cNvPr>
          <p:cNvSpPr/>
          <p:nvPr/>
        </p:nvSpPr>
        <p:spPr>
          <a:xfrm>
            <a:off x="7235969" y="5835940"/>
            <a:ext cx="3470564" cy="6563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In the </a:t>
            </a:r>
            <a:r>
              <a:rPr lang="en-US" sz="2000" dirty="0" smtClean="0">
                <a:solidFill>
                  <a:prstClr val="black"/>
                </a:solidFill>
              </a:rPr>
              <a:t>bushes: many </a:t>
            </a:r>
            <a:r>
              <a:rPr lang="en-US" sz="2000" dirty="0">
                <a:solidFill>
                  <a:prstClr val="black"/>
                </a:solidFill>
              </a:rPr>
              <a:t>insects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60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0D0E68FC-2CCB-4545-BA1B-ED2105707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Οι χελώνες</a:t>
            </a:r>
            <a:r>
              <a:rPr lang="el-GR" baseline="0" dirty="0"/>
              <a:t> γεννούν σε παραλίες</a:t>
            </a:r>
            <a:endParaRPr lang="el-GR" dirty="0"/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3CD9D3CD-5ADF-4D91-8249-AE92AA3EA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870" y="3005007"/>
            <a:ext cx="6281928" cy="4187952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FBEA2B2F-8871-4863-AA3D-CE0DED0C23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1936" y="0"/>
            <a:ext cx="6020015" cy="338904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C775BF38-D317-4034-8B59-D75BA32FC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6" y="0"/>
            <a:ext cx="8680704" cy="6858000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="" xmlns:a16="http://schemas.microsoft.com/office/drawing/2014/main" id="{28A74809-756C-491F-9615-9EDE971C00A5}"/>
              </a:ext>
            </a:extLst>
          </p:cNvPr>
          <p:cNvSpPr/>
          <p:nvPr/>
        </p:nvSpPr>
        <p:spPr>
          <a:xfrm>
            <a:off x="180892" y="334959"/>
            <a:ext cx="4966855" cy="1148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Sandy beaches: where the sea turtles lay their eggs 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24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0EBFC676-DF2D-48BB-9F13-5243DF6B1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Νεογέννητα χελωνάκια επιστρέφουν στη θάλασσα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43FBEE66-C4FF-47D5-B141-44500F5CA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583" y="0"/>
            <a:ext cx="9530049" cy="6858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77639A3B-D452-4A34-9ECC-587889ABF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096" y="0"/>
            <a:ext cx="8680704" cy="6864818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="" xmlns:a16="http://schemas.microsoft.com/office/drawing/2014/main" id="{7E0BF72D-0394-4094-8A0E-C0CC21C255BD}"/>
              </a:ext>
            </a:extLst>
          </p:cNvPr>
          <p:cNvSpPr/>
          <p:nvPr/>
        </p:nvSpPr>
        <p:spPr>
          <a:xfrm>
            <a:off x="590359" y="328980"/>
            <a:ext cx="5112327" cy="9029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Sandy beaches: almost 100 hatchlings come out from each </a:t>
            </a:r>
            <a:r>
              <a:rPr lang="en-US" sz="2400" dirty="0" smtClean="0">
                <a:solidFill>
                  <a:prstClr val="black"/>
                </a:solidFill>
              </a:rPr>
              <a:t>nest…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6A9ECA6E-9E1F-459E-B11B-978B6EFBE366}"/>
              </a:ext>
            </a:extLst>
          </p:cNvPr>
          <p:cNvSpPr/>
          <p:nvPr/>
        </p:nvSpPr>
        <p:spPr>
          <a:xfrm>
            <a:off x="5366419" y="5807797"/>
            <a:ext cx="4154073" cy="4996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...and head to the sea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14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869"/>
            <a:ext cx="12192000" cy="6552286"/>
          </a:xfrm>
          <a:prstGeom prst="rect">
            <a:avLst/>
          </a:prstGeom>
        </p:spPr>
      </p:pic>
      <p:sp>
        <p:nvSpPr>
          <p:cNvPr id="5" name="Οβάλ 4">
            <a:extLst>
              <a:ext uri="{FF2B5EF4-FFF2-40B4-BE49-F238E27FC236}">
                <a16:creationId xmlns="" xmlns:a16="http://schemas.microsoft.com/office/drawing/2014/main" id="{DF9E1D3A-42A6-4C61-92A3-8BB166238C48}"/>
              </a:ext>
            </a:extLst>
          </p:cNvPr>
          <p:cNvSpPr/>
          <p:nvPr/>
        </p:nvSpPr>
        <p:spPr>
          <a:xfrm>
            <a:off x="3351293" y="1719172"/>
            <a:ext cx="689811" cy="651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>
            <a:extLst>
              <a:ext uri="{FF2B5EF4-FFF2-40B4-BE49-F238E27FC236}">
                <a16:creationId xmlns="" xmlns:a16="http://schemas.microsoft.com/office/drawing/2014/main" id="{2BC6EC3B-6C7E-4075-A08B-5EE0F47590C7}"/>
              </a:ext>
            </a:extLst>
          </p:cNvPr>
          <p:cNvSpPr/>
          <p:nvPr/>
        </p:nvSpPr>
        <p:spPr>
          <a:xfrm>
            <a:off x="8088562" y="1555634"/>
            <a:ext cx="689811" cy="651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>
            <a:extLst>
              <a:ext uri="{FF2B5EF4-FFF2-40B4-BE49-F238E27FC236}">
                <a16:creationId xmlns="" xmlns:a16="http://schemas.microsoft.com/office/drawing/2014/main" id="{77BB0308-7365-412B-98AF-45D1804D8DB7}"/>
              </a:ext>
            </a:extLst>
          </p:cNvPr>
          <p:cNvSpPr/>
          <p:nvPr/>
        </p:nvSpPr>
        <p:spPr>
          <a:xfrm>
            <a:off x="3415429" y="4679627"/>
            <a:ext cx="689811" cy="6999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βάλ 10">
            <a:extLst>
              <a:ext uri="{FF2B5EF4-FFF2-40B4-BE49-F238E27FC236}">
                <a16:creationId xmlns="" xmlns:a16="http://schemas.microsoft.com/office/drawing/2014/main" id="{AAEE49DC-FA8F-48BE-86D9-7746D788D522}"/>
              </a:ext>
            </a:extLst>
          </p:cNvPr>
          <p:cNvSpPr/>
          <p:nvPr/>
        </p:nvSpPr>
        <p:spPr>
          <a:xfrm>
            <a:off x="8285039" y="4335402"/>
            <a:ext cx="689811" cy="651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7C800613-FFBF-46F1-AE50-43F1C87BDB92}"/>
              </a:ext>
            </a:extLst>
          </p:cNvPr>
          <p:cNvSpPr/>
          <p:nvPr/>
        </p:nvSpPr>
        <p:spPr>
          <a:xfrm>
            <a:off x="216536" y="362269"/>
            <a:ext cx="2403836" cy="19070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The Land was divided and the Continents changed position...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12" name="Ορθογώνιο 11">
            <a:extLst>
              <a:ext uri="{FF2B5EF4-FFF2-40B4-BE49-F238E27FC236}">
                <a16:creationId xmlns="" xmlns:a16="http://schemas.microsoft.com/office/drawing/2014/main" id="{50542E65-66AA-4A80-BA5C-3807F7EAABC5}"/>
              </a:ext>
            </a:extLst>
          </p:cNvPr>
          <p:cNvSpPr/>
          <p:nvPr/>
        </p:nvSpPr>
        <p:spPr>
          <a:xfrm>
            <a:off x="9809018" y="4776491"/>
            <a:ext cx="2207383" cy="19501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...The Continents separated the seas, along with the turtles living there.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98207" y="6357324"/>
            <a:ext cx="2411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Encyclopedia </a:t>
            </a:r>
            <a:r>
              <a:rPr lang="en-US" dirty="0"/>
              <a:t>Britannica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2527300" y="3378200"/>
            <a:ext cx="233680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225 million years ago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10450" y="3396080"/>
            <a:ext cx="235585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150 million years ago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565291" y="6395424"/>
            <a:ext cx="233680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 Million years ago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304896" y="6420824"/>
            <a:ext cx="233680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51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36820D5E-6441-402F-BB1D-87CE448EF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επιστήμονες προστατεύουν φωλιές από λουόμενους</a:t>
            </a:r>
            <a:r>
              <a:rPr lang="el-GR" baseline="0" dirty="0"/>
              <a:t> και θηρευτές</a:t>
            </a:r>
            <a:endParaRPr lang="el-GR" dirty="0"/>
          </a:p>
        </p:txBody>
      </p:sp>
      <p:pic>
        <p:nvPicPr>
          <p:cNvPr id="1028" name="Picture 4" descr="E:\BX_files\BX_WORK\EUROTURTLES_LIFE\EUROTURTLES_LIFE_reference\EUROTURTLES-LIFE_reference_photos\volunteers_11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98743"/>
            <a:ext cx="12192000" cy="7855486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1812416D-AABC-469D-80D4-4E212C339AA6}"/>
              </a:ext>
            </a:extLst>
          </p:cNvPr>
          <p:cNvSpPr/>
          <p:nvPr/>
        </p:nvSpPr>
        <p:spPr>
          <a:xfrm>
            <a:off x="255866" y="557358"/>
            <a:ext cx="6622916" cy="9920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ARCHELON volunteers protect the nests from humans and predators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C33D86B8-EECD-4AA2-9E00-1E9ADC9A40FD}"/>
              </a:ext>
            </a:extLst>
          </p:cNvPr>
          <p:cNvSpPr/>
          <p:nvPr/>
        </p:nvSpPr>
        <p:spPr>
          <a:xfrm>
            <a:off x="255866" y="3328328"/>
            <a:ext cx="3581843" cy="7483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Mesh prevents foxes from digging 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B4F6F86D-570B-4140-B5B2-3426C4E6B89C}"/>
              </a:ext>
            </a:extLst>
          </p:cNvPr>
          <p:cNvSpPr/>
          <p:nvPr/>
        </p:nvSpPr>
        <p:spPr>
          <a:xfrm>
            <a:off x="7419977" y="5393240"/>
            <a:ext cx="4529792" cy="9514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Sticks mark the nests so people avoid placing beach umbrellas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11" name="Ορθογώνιο 1"/>
          <p:cNvSpPr/>
          <p:nvPr/>
        </p:nvSpPr>
        <p:spPr>
          <a:xfrm>
            <a:off x="0" y="6569526"/>
            <a:ext cx="1544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ARCHELON</a:t>
            </a:r>
            <a:endParaRPr lang="el-G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96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36820D5E-6441-402F-BB1D-87CE448EF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καταμετρούν με </a:t>
            </a:r>
            <a:r>
              <a:rPr lang="en-US" dirty="0"/>
              <a:t>drone</a:t>
            </a:r>
            <a:r>
              <a:rPr lang="el-GR" dirty="0"/>
              <a:t> τις φωλιές</a:t>
            </a:r>
          </a:p>
        </p:txBody>
      </p:sp>
      <p:pic>
        <p:nvPicPr>
          <p:cNvPr id="1026" name="Picture 2" descr="E:\__________DOWNLOADS____\drone-use_3_2cmRGB_Env_Turtle-Track-Mapping_Barrow-Island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51802"/>
            <a:ext cx="12192000" cy="8493760"/>
          </a:xfrm>
          <a:prstGeom prst="rect">
            <a:avLst/>
          </a:prstGeom>
          <a:noFill/>
        </p:spPr>
      </p:pic>
      <p:pic>
        <p:nvPicPr>
          <p:cNvPr id="1027" name="Picture 3" descr="E:\__________DOWNLOADS____\drone_phantom-2-vision-featu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75746"/>
            <a:ext cx="3573380" cy="2382253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AF9B235F-38A8-46A0-ABB4-F95927E4F2DE}"/>
              </a:ext>
            </a:extLst>
          </p:cNvPr>
          <p:cNvSpPr/>
          <p:nvPr/>
        </p:nvSpPr>
        <p:spPr>
          <a:xfrm>
            <a:off x="145472" y="563214"/>
            <a:ext cx="5112327" cy="10094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The scientists document the nests using camera drones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="" xmlns:a16="http://schemas.microsoft.com/office/drawing/2014/main" id="{97C61DFD-4804-4DF6-965E-DAB310753C76}"/>
              </a:ext>
            </a:extLst>
          </p:cNvPr>
          <p:cNvSpPr/>
          <p:nvPr/>
        </p:nvSpPr>
        <p:spPr>
          <a:xfrm>
            <a:off x="9689808" y="3832370"/>
            <a:ext cx="2041957" cy="4996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Turtle tracks 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44F68F18-93CF-49E7-998E-532486CA146C}"/>
              </a:ext>
            </a:extLst>
          </p:cNvPr>
          <p:cNvSpPr/>
          <p:nvPr/>
        </p:nvSpPr>
        <p:spPr>
          <a:xfrm>
            <a:off x="68314" y="3568381"/>
            <a:ext cx="3505066" cy="665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Camera drone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96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BA546BB9-101F-4E21-B3E4-9C96B3E8C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Χελώνες ταξιδεύουν χρόνια στη θάλασσα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062B2AC0-77B4-4F7E-804D-A31ABDF27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1924"/>
            <a:ext cx="12192000" cy="914400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6" name="Ορθογώνιο 5">
            <a:extLst>
              <a:ext uri="{FF2B5EF4-FFF2-40B4-BE49-F238E27FC236}">
                <a16:creationId xmlns="" xmlns:a16="http://schemas.microsoft.com/office/drawing/2014/main" id="{C5E77CB0-3F5B-42D9-9E11-07423491FB99}"/>
              </a:ext>
            </a:extLst>
          </p:cNvPr>
          <p:cNvSpPr/>
          <p:nvPr/>
        </p:nvSpPr>
        <p:spPr>
          <a:xfrm>
            <a:off x="166256" y="581889"/>
            <a:ext cx="5424054" cy="8405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Each turtle travels the sea for decades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06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36820D5E-6441-402F-BB1D-87CE448EF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Παρακολουθούν τις χελώνες με δορυφορικούς πομπούς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BA41A164-9F29-4082-80F0-9C8B3DB0D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087214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C55F6966-69C0-4A59-8C33-183C1B25A43F}"/>
              </a:ext>
            </a:extLst>
          </p:cNvPr>
          <p:cNvSpPr/>
          <p:nvPr/>
        </p:nvSpPr>
        <p:spPr>
          <a:xfrm>
            <a:off x="187037" y="451496"/>
            <a:ext cx="5908963" cy="12393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Scientists are motoring the turtles with satellite transmitters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="" xmlns:a16="http://schemas.microsoft.com/office/drawing/2014/main" id="{CEF68131-A96C-4527-931E-551EB43B04F9}"/>
              </a:ext>
            </a:extLst>
          </p:cNvPr>
          <p:cNvSpPr/>
          <p:nvPr/>
        </p:nvSpPr>
        <p:spPr>
          <a:xfrm>
            <a:off x="187037" y="3963194"/>
            <a:ext cx="4148526" cy="5818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Transmitter attached to the carapace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6807641" y="6409565"/>
            <a:ext cx="5384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Source: http://marinesavers.com/turtle-conservation/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21296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492B0076-D8D9-4B60-B1E2-7BB3740CE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…και μαθαίνουν τις διαδρομές</a:t>
            </a:r>
            <a:r>
              <a:rPr lang="el-GR" baseline="0" dirty="0"/>
              <a:t> τους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0FF3E7CC-D778-4219-89A5-560B98729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1577975"/>
            <a:ext cx="4591050" cy="519112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88BC65E4-3787-45B2-B9AC-279272560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8" y="1462087"/>
            <a:ext cx="4562475" cy="56007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6AEF20C2-F799-4962-B231-ADF60BEF75C1}"/>
              </a:ext>
            </a:extLst>
          </p:cNvPr>
          <p:cNvSpPr/>
          <p:nvPr/>
        </p:nvSpPr>
        <p:spPr>
          <a:xfrm>
            <a:off x="3898900" y="-19891"/>
            <a:ext cx="3970772" cy="1088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... and discover their routes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="" xmlns:a16="http://schemas.microsoft.com/office/drawing/2014/main" id="{32687CC9-242F-4254-A5EF-3CC873C841CA}"/>
              </a:ext>
            </a:extLst>
          </p:cNvPr>
          <p:cNvSpPr/>
          <p:nvPr/>
        </p:nvSpPr>
        <p:spPr>
          <a:xfrm>
            <a:off x="7600950" y="1360487"/>
            <a:ext cx="4290798" cy="8874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Turtle released by the Sea Turtle Rescue Centre 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="" xmlns:a16="http://schemas.microsoft.com/office/drawing/2014/main" id="{39999049-AEFF-48BA-A3E7-9371E471C61C}"/>
              </a:ext>
            </a:extLst>
          </p:cNvPr>
          <p:cNvSpPr/>
          <p:nvPr/>
        </p:nvSpPr>
        <p:spPr>
          <a:xfrm>
            <a:off x="335238" y="1289418"/>
            <a:ext cx="4332295" cy="8892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Turtle born in the </a:t>
            </a:r>
            <a:r>
              <a:rPr lang="en-US" sz="2000" dirty="0" err="1">
                <a:solidFill>
                  <a:prstClr val="black"/>
                </a:solidFill>
              </a:rPr>
              <a:t>Kyparissia</a:t>
            </a:r>
            <a:r>
              <a:rPr lang="en-US" sz="2000" dirty="0">
                <a:solidFill>
                  <a:prstClr val="black"/>
                </a:solidFill>
              </a:rPr>
              <a:t> bay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69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88A54BF4-03DF-4806-A46E-29F39372F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Όμως, η Μεσόγειος</a:t>
            </a:r>
            <a:r>
              <a:rPr lang="el-GR" baseline="0" dirty="0"/>
              <a:t> έχει διαδρομές</a:t>
            </a:r>
            <a:endParaRPr lang="en-US" baseline="0" dirty="0"/>
          </a:p>
          <a:p>
            <a:r>
              <a:rPr lang="el-GR" baseline="0" dirty="0"/>
              <a:t> με πολλά πλοία</a:t>
            </a:r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25E8549E-4572-4A88-8FC8-BF5D44B37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76" y="1"/>
            <a:ext cx="12856976" cy="6872116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37F0DFE9-6651-49A1-A316-3D118D8F21CD}"/>
              </a:ext>
            </a:extLst>
          </p:cNvPr>
          <p:cNvSpPr/>
          <p:nvPr/>
        </p:nvSpPr>
        <p:spPr>
          <a:xfrm>
            <a:off x="6677869" y="669918"/>
            <a:ext cx="5514131" cy="12168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Unfortunately, the Mediterranean Sea is constantly crossed by many ships 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25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8EBF6E40-CBEC-47A9-BF2E-782CF0586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Όλα</a:t>
            </a:r>
            <a:r>
              <a:rPr lang="el-GR" baseline="0" dirty="0"/>
              <a:t> τα θαλάσσια ζώα κινδυνεύουν </a:t>
            </a:r>
            <a:r>
              <a:rPr lang="el-GR" dirty="0"/>
              <a:t>από τους έλικες</a:t>
            </a:r>
          </a:p>
        </p:txBody>
      </p:sp>
      <p:pic>
        <p:nvPicPr>
          <p:cNvPr id="15363" name="Picture 3" descr="E:\BX_files\BX_WORK\EUROTURTLES_LIFE\EUROTURTLES_LIFE_reference\EUROTURTLES-LIFE_reference_photos\propeller-wound_Prop-marks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76400"/>
            <a:ext cx="12192000" cy="8534400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305E2922-67D7-4DE9-B731-0B4467DED5F3}"/>
              </a:ext>
            </a:extLst>
          </p:cNvPr>
          <p:cNvSpPr/>
          <p:nvPr/>
        </p:nvSpPr>
        <p:spPr>
          <a:xfrm>
            <a:off x="3726509" y="669918"/>
            <a:ext cx="6421581" cy="12168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Marine animals are threatened by the propellers of big and small ships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="" xmlns:a16="http://schemas.microsoft.com/office/drawing/2014/main" id="{C260B3A8-BC74-4753-89CE-1D19BEF191BD}"/>
              </a:ext>
            </a:extLst>
          </p:cNvPr>
          <p:cNvSpPr/>
          <p:nvPr/>
        </p:nvSpPr>
        <p:spPr>
          <a:xfrm>
            <a:off x="7419977" y="4867008"/>
            <a:ext cx="4441823" cy="6701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Distinctive wounds caused by propellers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97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44A632B0-0A83-421A-9ABD-7A2DF262B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…από τη ρύπανση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84FE5CAA-CDFC-4DF1-9F6D-8E2FE6E87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1" y="1"/>
            <a:ext cx="9777984" cy="685800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="" xmlns:a16="http://schemas.microsoft.com/office/drawing/2014/main" id="{F14EAE7A-6D29-4F82-9C95-CED14E774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206240" cy="6858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1DE6A3CB-0086-40EB-AFDB-A1970B4D2809}"/>
              </a:ext>
            </a:extLst>
          </p:cNvPr>
          <p:cNvSpPr/>
          <p:nvPr/>
        </p:nvSpPr>
        <p:spPr>
          <a:xfrm>
            <a:off x="7502599" y="888579"/>
            <a:ext cx="4689401" cy="9172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...are endangered by pollution 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147029" y="6398501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Yun </a:t>
            </a:r>
            <a:r>
              <a:rPr lang="en-US" dirty="0" err="1"/>
              <a:t>Seok-ee</a:t>
            </a:r>
            <a:r>
              <a:rPr lang="en-US" dirty="0"/>
              <a:t>/AP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7616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…από το υπερβολικό ψάρεμα</a:t>
            </a:r>
          </a:p>
        </p:txBody>
      </p:sp>
      <p:pic>
        <p:nvPicPr>
          <p:cNvPr id="2050" name="Picture 2" descr="E:\BX_files\BX_WORK\EUROTURTLES_LIFE\EUROTURTLES_LIFE_reference\EUROTURTLES-LIFE_reference_photos\WWF_pic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6634" y="0"/>
            <a:ext cx="13217236" cy="6858000"/>
          </a:xfrm>
          <a:prstGeom prst="rect">
            <a:avLst/>
          </a:prstGeom>
          <a:noFill/>
        </p:spPr>
      </p:pic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B6F88623-DD38-4F76-A97A-6A44C4438F17}"/>
              </a:ext>
            </a:extLst>
          </p:cNvPr>
          <p:cNvSpPr/>
          <p:nvPr/>
        </p:nvSpPr>
        <p:spPr>
          <a:xfrm>
            <a:off x="5006953" y="-40705"/>
            <a:ext cx="4866232" cy="10032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</a:rPr>
              <a:t>...are </a:t>
            </a:r>
            <a:r>
              <a:rPr lang="en-US" sz="2400" dirty="0">
                <a:solidFill>
                  <a:prstClr val="black"/>
                </a:solidFill>
              </a:rPr>
              <a:t>threatened by overfishing 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73421" cy="669918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4304872" y="6256085"/>
            <a:ext cx="8311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https://www.zoosos.gr/ereuna-apokaluptei-50-tis-thalassias-zois-exei-eksafanistei/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BX_files\BX_WORK\EUROTURTLES_LIFE\EUROTURTLES_LIFE_reference\EUROTURTLES-LIFE_reference_photos\trapped_B2atCk7CAAAzcO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0528" y="0"/>
            <a:ext cx="5681472" cy="3961454"/>
          </a:xfrm>
          <a:prstGeom prst="rect">
            <a:avLst/>
          </a:prstGeom>
          <a:noFill/>
        </p:spPr>
      </p:pic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C7C7EF0B-89FE-4BE7-8878-950B419E0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…από τα δίχτυα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F8EC341B-DC0A-47A4-AEA1-97525FED8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9184"/>
            <a:ext cx="6510527" cy="358688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="" xmlns:a16="http://schemas.microsoft.com/office/drawing/2014/main" id="{8651079A-043C-4AEB-9EBB-BEA9296EA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1" y="3183655"/>
            <a:ext cx="6687308" cy="3674345"/>
          </a:xfrm>
          <a:prstGeom prst="rect">
            <a:avLst/>
          </a:prstGeom>
        </p:spPr>
      </p:pic>
      <p:pic>
        <p:nvPicPr>
          <p:cNvPr id="16387" name="Picture 3" descr="E:\BX_files\BX_WORK\EUROTURTLES_LIFE\EUROTURTLES_LIFE_reference\EUROTURTLES-LIFE_reference_photos\trapped_Whale tail Ne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180763"/>
            <a:ext cx="5577840" cy="3710784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5749FC71-6E21-47B4-B919-411EA7141778}"/>
              </a:ext>
            </a:extLst>
          </p:cNvPr>
          <p:cNvSpPr/>
          <p:nvPr/>
        </p:nvSpPr>
        <p:spPr>
          <a:xfrm>
            <a:off x="736155" y="2845997"/>
            <a:ext cx="4841685" cy="82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</a:rPr>
              <a:t>...are </a:t>
            </a:r>
            <a:r>
              <a:rPr lang="en-US" sz="2400" dirty="0">
                <a:solidFill>
                  <a:prstClr val="black"/>
                </a:solidFill>
              </a:rPr>
              <a:t>threatened by fishing nets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6669696" y="150293"/>
            <a:ext cx="3355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Pierre GLEIZES, REA/Redux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80706" y="6432878"/>
            <a:ext cx="4113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Alberto Romeo/Marine </a:t>
            </a:r>
            <a:r>
              <a:rPr lang="en-US" dirty="0" err="1">
                <a:solidFill>
                  <a:schemeClr val="bg1"/>
                </a:solidFill>
              </a:rPr>
              <a:t>Photobank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19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Θέση κειμένου 8">
            <a:extLst>
              <a:ext uri="{FF2B5EF4-FFF2-40B4-BE49-F238E27FC236}">
                <a16:creationId xmlns="" xmlns:a16="http://schemas.microsoft.com/office/drawing/2014/main" id="{161F3AB8-E878-4714-967E-064E826C7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Μεσόγειος,</a:t>
            </a:r>
            <a:r>
              <a:rPr lang="el-GR" baseline="0" dirty="0"/>
              <a:t> σήμερα</a:t>
            </a:r>
            <a:r>
              <a:rPr lang="el-GR" dirty="0"/>
              <a:t>: η μόνη θάλασσα ανάμεσα σε 3 ηπείρους</a:t>
            </a:r>
          </a:p>
        </p:txBody>
      </p:sp>
      <p:pic>
        <p:nvPicPr>
          <p:cNvPr id="4098" name="Picture 2" descr="C:\Users\Vasilis\Documents\Mediterranean-sea-from-spaceMediterranean_sea_from_spa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33" y="-712855"/>
            <a:ext cx="12179968" cy="7737111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57CD3AF2-426B-466B-AF28-42AD3EA5643C}"/>
              </a:ext>
            </a:extLst>
          </p:cNvPr>
          <p:cNvSpPr/>
          <p:nvPr/>
        </p:nvSpPr>
        <p:spPr>
          <a:xfrm>
            <a:off x="249382" y="602673"/>
            <a:ext cx="3763078" cy="17456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Today: the Mediterranean is the only sea located between three continents.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49382" y="6261956"/>
            <a:ext cx="4144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NASA/Goddard Space Flight Center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581821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5535B573-CF8C-44AB-92EA-9ABD9433D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…από τα πλαστικά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2CA545CB-167B-4183-AB1D-9C9E12D67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12" y="0"/>
            <a:ext cx="10326624" cy="7226966"/>
          </a:xfrm>
          <a:prstGeom prst="rect">
            <a:avLst/>
          </a:prstGeom>
        </p:spPr>
      </p:pic>
      <p:pic>
        <p:nvPicPr>
          <p:cNvPr id="17412" name="Picture 4" descr="E:\BX_files\BX_WORK\EUROTURTLES_LIFE\EUROTURTLES_LIFE_reference\EUROTURTLES-LIFE_reference_photos\trapped_a1792435c802f0dd6a2d8cd93c178bf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217920" cy="3497580"/>
          </a:xfrm>
          <a:prstGeom prst="rect">
            <a:avLst/>
          </a:prstGeom>
          <a:noFill/>
        </p:spPr>
      </p:pic>
      <p:pic>
        <p:nvPicPr>
          <p:cNvPr id="10" name="Εικόνα 9">
            <a:extLst>
              <a:ext uri="{FF2B5EF4-FFF2-40B4-BE49-F238E27FC236}">
                <a16:creationId xmlns="" xmlns:a16="http://schemas.microsoft.com/office/drawing/2014/main" id="{2701C956-6EE7-4CCD-B2FB-15365A5F6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1944"/>
            <a:ext cx="6217920" cy="4401544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211CEABF-F8C2-4CF3-9F33-0436B16526D8}"/>
              </a:ext>
            </a:extLst>
          </p:cNvPr>
          <p:cNvSpPr/>
          <p:nvPr/>
        </p:nvSpPr>
        <p:spPr>
          <a:xfrm>
            <a:off x="4024017" y="334243"/>
            <a:ext cx="5237017" cy="9528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</a:rPr>
              <a:t>…are </a:t>
            </a:r>
            <a:r>
              <a:rPr lang="en-US" sz="2400" dirty="0">
                <a:solidFill>
                  <a:prstClr val="black"/>
                </a:solidFill>
              </a:rPr>
              <a:t>endangered by plastics 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05453" y="149577"/>
            <a:ext cx="2241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Courtesy NOAA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10186643" y="6336855"/>
            <a:ext cx="2005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Tom Grundy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86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355730B5-98EC-48CF-928B-2E05E1FCE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…από τις κονσέρβες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796951BD-9709-4AE7-ADD8-272CF4DE0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3248"/>
            <a:ext cx="12192000" cy="9144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A83D681B-B956-4752-855E-F4E8B9E9F5CC}"/>
              </a:ext>
            </a:extLst>
          </p:cNvPr>
          <p:cNvSpPr/>
          <p:nvPr/>
        </p:nvSpPr>
        <p:spPr>
          <a:xfrm>
            <a:off x="7412181" y="1184133"/>
            <a:ext cx="4779819" cy="11806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</a:rPr>
              <a:t>...are </a:t>
            </a:r>
            <a:r>
              <a:rPr lang="en-US" sz="2400" dirty="0">
                <a:solidFill>
                  <a:prstClr val="black"/>
                </a:solidFill>
              </a:rPr>
              <a:t>endangered by cans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9144386" y="6369372"/>
            <a:ext cx="2868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Brenda Becker/NOAA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68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F2E1043D-35A7-4D0C-BDAC-8A39BCA9950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Οι χελώνες χάνουν τις παραλίες τους από τη δόμηση και τα φώτα</a:t>
            </a:r>
          </a:p>
        </p:txBody>
      </p:sp>
      <p:pic>
        <p:nvPicPr>
          <p:cNvPr id="1027" name="Picture 3" descr="E:\BX_files\BX_WORK\EUROTURTLES_LIFE\EUROTURTLES_LIFE_reference\EUROTURTLES-LIFE_reference_photos\mykonos-psarou_wordpress-com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08024"/>
            <a:ext cx="12192000" cy="8128000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8E000C21-C048-44FE-AB14-E41672ADD031}"/>
              </a:ext>
            </a:extLst>
          </p:cNvPr>
          <p:cNvSpPr/>
          <p:nvPr/>
        </p:nvSpPr>
        <p:spPr>
          <a:xfrm>
            <a:off x="6788727" y="908208"/>
            <a:ext cx="5403273" cy="10049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Sea turtles are losing their nesting beaches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1A17032B-3E48-4DD3-AEF6-1C162DF2AD73}"/>
              </a:ext>
            </a:extLst>
          </p:cNvPr>
          <p:cNvSpPr/>
          <p:nvPr/>
        </p:nvSpPr>
        <p:spPr>
          <a:xfrm>
            <a:off x="291669" y="2375358"/>
            <a:ext cx="3386714" cy="10536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Light makes it hard for turtles to orientate 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D376ED1D-C390-4520-828A-86CB749F7947}"/>
              </a:ext>
            </a:extLst>
          </p:cNvPr>
          <p:cNvSpPr/>
          <p:nvPr/>
        </p:nvSpPr>
        <p:spPr>
          <a:xfrm>
            <a:off x="291670" y="5379213"/>
            <a:ext cx="3386714" cy="8204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Umbrellas block their passage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625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260CC76A-F918-4017-BFA6-580E9EF78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Λύσεις υπάρχουν: ειδικά φώτα στις παραλίες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="" xmlns:a16="http://schemas.microsoft.com/office/drawing/2014/main" id="{3D9116A9-3F6D-4F4B-B264-2DE55497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83680" cy="6858001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E6FCB610-B1E7-48CA-A16A-65FD9888C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041" y="0"/>
            <a:ext cx="9143999" cy="703461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78884228-F215-4FE9-A76C-93F2366AA6BF}"/>
              </a:ext>
            </a:extLst>
          </p:cNvPr>
          <p:cNvSpPr/>
          <p:nvPr/>
        </p:nvSpPr>
        <p:spPr>
          <a:xfrm>
            <a:off x="6954339" y="773832"/>
            <a:ext cx="5252701" cy="1104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Solutions do exist: </a:t>
            </a:r>
            <a:r>
              <a:rPr lang="en-US" sz="2400" dirty="0" smtClean="0">
                <a:solidFill>
                  <a:prstClr val="black"/>
                </a:solidFill>
              </a:rPr>
              <a:t>proper </a:t>
            </a:r>
            <a:r>
              <a:rPr lang="en-US" sz="2400" dirty="0">
                <a:solidFill>
                  <a:prstClr val="black"/>
                </a:solidFill>
              </a:rPr>
              <a:t>lighting on the beaches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="" xmlns:a16="http://schemas.microsoft.com/office/drawing/2014/main" id="{2F1B0F41-FAD6-45BB-B2F8-322E231977B3}"/>
              </a:ext>
            </a:extLst>
          </p:cNvPr>
          <p:cNvSpPr/>
          <p:nvPr/>
        </p:nvSpPr>
        <p:spPr>
          <a:xfrm>
            <a:off x="2796975" y="1486931"/>
            <a:ext cx="2814838" cy="11409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Wrong lighting blind the turtles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="" xmlns:a16="http://schemas.microsoft.com/office/drawing/2014/main" id="{146980A3-ED08-4DBC-AB46-E0D27DB90C63}"/>
              </a:ext>
            </a:extLst>
          </p:cNvPr>
          <p:cNvSpPr/>
          <p:nvPr/>
        </p:nvSpPr>
        <p:spPr>
          <a:xfrm>
            <a:off x="2805906" y="4677959"/>
            <a:ext cx="2901342" cy="1104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Correct lighting illuminate only where it is needed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39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AD812767-D531-475D-A0C7-6F7E88A94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…προστατευόμενες θαλάσσιες περιοχές</a:t>
            </a:r>
          </a:p>
        </p:txBody>
      </p:sp>
      <p:pic>
        <p:nvPicPr>
          <p:cNvPr id="3074" name="Picture 2" descr="E:\BX_files\BX_WORK\EUROTURTLES_LIFE\EUROTURTLES_LIFE_reference\EUROTURTLES-LIFE_reference_photos\MEDPAN_Poster_2016status_en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33926"/>
            <a:ext cx="12192000" cy="8803895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44BD0AE8-D465-494A-B494-91AF9B44D62D}"/>
              </a:ext>
            </a:extLst>
          </p:cNvPr>
          <p:cNvSpPr/>
          <p:nvPr/>
        </p:nvSpPr>
        <p:spPr>
          <a:xfrm>
            <a:off x="306618" y="909610"/>
            <a:ext cx="7800151" cy="665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Solutions do exist: Protected coastal and marine areas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="" xmlns:a16="http://schemas.microsoft.com/office/drawing/2014/main" id="{D3A31234-005F-4EC0-824D-7B21C5B81941}"/>
              </a:ext>
            </a:extLst>
          </p:cNvPr>
          <p:cNvSpPr/>
          <p:nvPr/>
        </p:nvSpPr>
        <p:spPr>
          <a:xfrm>
            <a:off x="8333509" y="5965911"/>
            <a:ext cx="3579812" cy="8920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They seem to be numerous but the </a:t>
            </a:r>
            <a:r>
              <a:rPr lang="en-US" sz="2000" dirty="0" err="1">
                <a:solidFill>
                  <a:prstClr val="black"/>
                </a:solidFill>
              </a:rPr>
              <a:t>Meditterenean</a:t>
            </a:r>
            <a:r>
              <a:rPr lang="en-US" sz="2000" dirty="0">
                <a:solidFill>
                  <a:prstClr val="black"/>
                </a:solidFill>
              </a:rPr>
              <a:t> Sea is large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8082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736710" y="449609"/>
            <a:ext cx="35659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http://www.eurocean.org/np4/493.html</a:t>
            </a:r>
            <a:endParaRPr lang="el-G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969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…που τροφοδοτούν με ψάρια τις γειτονικές θάλασσες</a:t>
            </a:r>
          </a:p>
        </p:txBody>
      </p:sp>
      <p:pic>
        <p:nvPicPr>
          <p:cNvPr id="4098" name="Picture 2" descr="E:\BX_files\BX_WORK\EUROTURTLES_LIFE\EUROTURTLES_LIFE_reference\EUROTURTLES-LIFE_reference_photos\MP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72507"/>
            <a:ext cx="12192000" cy="8614466"/>
          </a:xfrm>
          <a:prstGeom prst="rect">
            <a:avLst/>
          </a:prstGeom>
          <a:noFill/>
        </p:spPr>
      </p:pic>
      <p:sp>
        <p:nvSpPr>
          <p:cNvPr id="2" name="Ορθογώνιο 1">
            <a:extLst>
              <a:ext uri="{FF2B5EF4-FFF2-40B4-BE49-F238E27FC236}">
                <a16:creationId xmlns="" xmlns:a16="http://schemas.microsoft.com/office/drawing/2014/main" id="{253308FC-C3DB-49D9-B357-886A25FB7952}"/>
              </a:ext>
            </a:extLst>
          </p:cNvPr>
          <p:cNvSpPr/>
          <p:nvPr/>
        </p:nvSpPr>
        <p:spPr>
          <a:xfrm>
            <a:off x="290945" y="546524"/>
            <a:ext cx="5632242" cy="5379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Solutions do exist: Protected marine areas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6AA2A6C1-0182-458C-8773-31F47B8A9F06}"/>
              </a:ext>
            </a:extLst>
          </p:cNvPr>
          <p:cNvSpPr/>
          <p:nvPr/>
        </p:nvSpPr>
        <p:spPr>
          <a:xfrm>
            <a:off x="7419977" y="4407799"/>
            <a:ext cx="4239491" cy="14611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Each protected area supplies with fish the neighboring sea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27762FE8-F255-42A6-AAEC-E0C1C38F4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…ψάρεμα με μέτρο (πιο πολλά ψάρια, πιο λίγες τσούχτρες)</a:t>
            </a:r>
          </a:p>
        </p:txBody>
      </p:sp>
      <p:pic>
        <p:nvPicPr>
          <p:cNvPr id="5124" name="Picture 4" descr="E:\BX_files\BX_WORK\EUROTURTLES_LIFE\EUROTURTLES_LIFE_reference\EUROTURTLES-LIFE_reference_photos\jellyfish_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44879"/>
            <a:ext cx="12192000" cy="7802879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54F3BB47-A1A2-46FD-BC21-875DA26FCA7C}"/>
              </a:ext>
            </a:extLst>
          </p:cNvPr>
          <p:cNvSpPr/>
          <p:nvPr/>
        </p:nvSpPr>
        <p:spPr>
          <a:xfrm>
            <a:off x="249381" y="469467"/>
            <a:ext cx="5483629" cy="10390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Solutions do exist: fishing under limits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="" xmlns:a16="http://schemas.microsoft.com/office/drawing/2014/main" id="{9208D790-A5C1-4637-9D71-933A18B5042C}"/>
              </a:ext>
            </a:extLst>
          </p:cNvPr>
          <p:cNvSpPr/>
          <p:nvPr/>
        </p:nvSpPr>
        <p:spPr>
          <a:xfrm>
            <a:off x="6961909" y="5444836"/>
            <a:ext cx="5030068" cy="9583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Overfishing reduces the number of fish, yet allow jellyfish to multiply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49381" y="6178828"/>
            <a:ext cx="3990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from YouTube footage: mikeyk730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94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AB9086E4-FFE4-4190-A773-97C8A5E9E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«έξοδος κινδύνου» για χελώνες στα δίχτυα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B5B5B314-2B31-484F-A80D-D5D613CD7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3290"/>
            <a:ext cx="12192000" cy="73152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F0A16474-7ABB-491E-8386-B24DE1A6E384}"/>
              </a:ext>
            </a:extLst>
          </p:cNvPr>
          <p:cNvSpPr/>
          <p:nvPr/>
        </p:nvSpPr>
        <p:spPr>
          <a:xfrm>
            <a:off x="270356" y="558917"/>
            <a:ext cx="5557081" cy="10313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Solutions do exist: Nets with special exit for the turtles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="" xmlns:a16="http://schemas.microsoft.com/office/drawing/2014/main" id="{5F0316A9-F048-4739-957A-CFC998F162E9}"/>
              </a:ext>
            </a:extLst>
          </p:cNvPr>
          <p:cNvSpPr/>
          <p:nvPr/>
        </p:nvSpPr>
        <p:spPr>
          <a:xfrm>
            <a:off x="168756" y="2657413"/>
            <a:ext cx="3761317" cy="828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The bag-like net of a trawler collects the fish 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11" name="Ορθογώνιο 10">
            <a:extLst>
              <a:ext uri="{FF2B5EF4-FFF2-40B4-BE49-F238E27FC236}">
                <a16:creationId xmlns="" xmlns:a16="http://schemas.microsoft.com/office/drawing/2014/main" id="{0345D893-9FDD-4D6F-AA37-21BB6F3E3A7E}"/>
              </a:ext>
            </a:extLst>
          </p:cNvPr>
          <p:cNvSpPr/>
          <p:nvPr/>
        </p:nvSpPr>
        <p:spPr>
          <a:xfrm>
            <a:off x="8527655" y="4156363"/>
            <a:ext cx="3429000" cy="10598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... yet the turtles come out from a special hatch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8727125" y="6242263"/>
            <a:ext cx="3030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Richard </a:t>
            </a:r>
            <a:r>
              <a:rPr lang="en-US" dirty="0" err="1"/>
              <a:t>Bornemann</a:t>
            </a:r>
            <a:r>
              <a:rPr lang="en-US" dirty="0"/>
              <a:t>/WWF-US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852947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3AA0481A-2510-4AC6-864C-40BD0DECC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…ανακύκλωση πλαστικών</a:t>
            </a:r>
          </a:p>
        </p:txBody>
      </p:sp>
      <p:pic>
        <p:nvPicPr>
          <p:cNvPr id="6146" name="Picture 2" descr="E:\BX_files\BX_WORK\EUROTURTLES_LIFE\EUROTURTLES_LIFE_reference\EUROTURTLES-LIFE_reference_photos\recycling-fact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8010"/>
            <a:ext cx="12192000" cy="8132063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9E5FDBC4-6788-441D-BC65-1BE0BE6AE55A}"/>
              </a:ext>
            </a:extLst>
          </p:cNvPr>
          <p:cNvSpPr/>
          <p:nvPr/>
        </p:nvSpPr>
        <p:spPr>
          <a:xfrm>
            <a:off x="125051" y="512624"/>
            <a:ext cx="4862585" cy="11687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Solutions do exist: Recycling of trash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="" xmlns:a16="http://schemas.microsoft.com/office/drawing/2014/main" id="{1EE487CF-A923-4F61-B81F-AC7E27FD603A}"/>
              </a:ext>
            </a:extLst>
          </p:cNvPr>
          <p:cNvSpPr/>
          <p:nvPr/>
        </p:nvSpPr>
        <p:spPr>
          <a:xfrm>
            <a:off x="7934181" y="5237018"/>
            <a:ext cx="3932237" cy="13072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This way plastic waste ending up in the sea will be decreased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74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35A1A1A9-DA23-4DEE-83C5-1D898AB7FAD8}"/>
              </a:ext>
            </a:extLst>
          </p:cNvPr>
          <p:cNvSpPr/>
          <p:nvPr/>
        </p:nvSpPr>
        <p:spPr>
          <a:xfrm>
            <a:off x="218569" y="499622"/>
            <a:ext cx="5877431" cy="11629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Solutions do exist: Tourism under limits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68B07B86-D96A-47E6-8C94-B1610DBABF3D}"/>
              </a:ext>
            </a:extLst>
          </p:cNvPr>
          <p:cNvSpPr/>
          <p:nvPr/>
        </p:nvSpPr>
        <p:spPr>
          <a:xfrm>
            <a:off x="581258" y="5649608"/>
            <a:ext cx="3932237" cy="7235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Less destruction of the shores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="" xmlns:a16="http://schemas.microsoft.com/office/drawing/2014/main" id="{AAAF3759-5671-498A-A871-40C9B3B61E4B}"/>
              </a:ext>
            </a:extLst>
          </p:cNvPr>
          <p:cNvSpPr/>
          <p:nvPr/>
        </p:nvSpPr>
        <p:spPr>
          <a:xfrm>
            <a:off x="8146471" y="5649608"/>
            <a:ext cx="3694255" cy="7235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Less disturbance for the turtles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7" name="Ορθογώνιο 1"/>
          <p:cNvSpPr/>
          <p:nvPr/>
        </p:nvSpPr>
        <p:spPr>
          <a:xfrm>
            <a:off x="0" y="6569526"/>
            <a:ext cx="1544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© ARCHELON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92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12153F98-3E79-4CE1-A777-318A5FE3A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Η Μεσόγειος είναι ένα από τα παγκόσμια κέντρα βιοποικιλότητας.</a:t>
            </a:r>
            <a:r>
              <a:rPr lang="el-GR" baseline="0" dirty="0"/>
              <a:t> (γιατί;)</a:t>
            </a:r>
            <a:endParaRPr lang="el-GR" dirty="0"/>
          </a:p>
        </p:txBody>
      </p:sp>
      <p:pic>
        <p:nvPicPr>
          <p:cNvPr id="5122" name="Picture 2" descr="C:\Users\Vasilis\Documents\Biodiversity hotspots_Conservation International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76726"/>
            <a:ext cx="12192000" cy="7732134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73A408EF-6BD9-4E7E-8C3F-263A7BCE8A58}"/>
              </a:ext>
            </a:extLst>
          </p:cNvPr>
          <p:cNvSpPr/>
          <p:nvPr/>
        </p:nvSpPr>
        <p:spPr>
          <a:xfrm>
            <a:off x="299461" y="616565"/>
            <a:ext cx="3932237" cy="14408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The Mediterranean Basin is one of the global biodiversity hotspots</a:t>
            </a:r>
            <a:endParaRPr lang="el-GR" sz="2400" dirty="0">
              <a:solidFill>
                <a:prstClr val="black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8258052" y="6488668"/>
            <a:ext cx="367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Map from Conservation International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931877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6D703A51-AF6B-4FD1-8D29-D1A494C61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Είμαστε μαζί στη Μεσόγειο: αν δεν μπορέσουν οι χελώνες</a:t>
            </a:r>
            <a:r>
              <a:rPr lang="el-GR" baseline="0" dirty="0"/>
              <a:t> να ζήσουν ούτε εμείς θ</a:t>
            </a:r>
            <a:r>
              <a:rPr lang="el-GR" dirty="0"/>
              <a:t>α μπορέσουμε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="" xmlns:a16="http://schemas.microsoft.com/office/drawing/2014/main" id="{65C8EB06-96D1-4B7D-8AAD-006D7D928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8336353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86D28851-E082-4460-8AC6-A2C0B62C2EB9}"/>
              </a:ext>
            </a:extLst>
          </p:cNvPr>
          <p:cNvSpPr/>
          <p:nvPr/>
        </p:nvSpPr>
        <p:spPr>
          <a:xfrm>
            <a:off x="207819" y="534304"/>
            <a:ext cx="4564206" cy="11074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We are together in the Mediterranean Sea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23E6330C-AE19-4460-A2FC-363E2E90D34F}"/>
              </a:ext>
            </a:extLst>
          </p:cNvPr>
          <p:cNvSpPr/>
          <p:nvPr/>
        </p:nvSpPr>
        <p:spPr>
          <a:xfrm>
            <a:off x="739704" y="4285352"/>
            <a:ext cx="3932236" cy="7037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If I cannot survive...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8AB53BD1-3FE0-468C-8570-2A2F2B2088B1}"/>
              </a:ext>
            </a:extLst>
          </p:cNvPr>
          <p:cNvSpPr/>
          <p:nvPr/>
        </p:nvSpPr>
        <p:spPr>
          <a:xfrm>
            <a:off x="8132761" y="1536700"/>
            <a:ext cx="3932238" cy="7481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...neither can I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534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X_files\BX_WORK\EUROTURTLES_LIFE\EUROTURTLES_LIFE_reference\EUROTURTLES-LIFE_reference_photos\DSC_7474-2000x1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93647"/>
            <a:ext cx="12192000" cy="6114288"/>
          </a:xfrm>
          <a:prstGeom prst="rect">
            <a:avLst/>
          </a:prstGeom>
          <a:noFill/>
        </p:spPr>
      </p:pic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F7931F96-FDA6-4BAB-839B-0A10BE467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840" y="5102352"/>
            <a:ext cx="10222992" cy="1755648"/>
          </a:xfrm>
          <a:solidFill>
            <a:srgbClr val="00B0F0"/>
          </a:solidFill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photographic presentation accompanies the educational package entitled "With the turtles in the sea" from the project LIFE EUROTURTLES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All images come from the web or are property of ARCHELON. Not intended for use other than this presentation without reference to the LIFE EUROTURTLES project, the image source and a permission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Environmental interpretation</a:t>
            </a:r>
            <a:r>
              <a:rPr lang="en-US" sz="1800" dirty="0">
                <a:solidFill>
                  <a:schemeClr val="bg1"/>
                </a:solidFill>
              </a:rPr>
              <a:t>: </a:t>
            </a:r>
            <a:r>
              <a:rPr lang="en-US" sz="1800" dirty="0" err="1">
                <a:solidFill>
                  <a:schemeClr val="bg1"/>
                </a:solidFill>
              </a:rPr>
              <a:t>Vassilis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Hatzirvassanis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405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666" y="5106596"/>
            <a:ext cx="3045547" cy="1384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3861" y="2897280"/>
            <a:ext cx="11177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</a:t>
            </a:r>
            <a:r>
              <a:rPr lang="en-US" sz="2000" dirty="0"/>
              <a:t>presentation accompanies the educational package entitled "With the turtles in the sea" from the project LIFE EUROTURTLES (LIFE15NAT/HR/000997) and has been produced by the contribution of the LIFE financing tool of the EU.</a:t>
            </a:r>
          </a:p>
          <a:p>
            <a:r>
              <a:rPr lang="en-US" sz="2000" dirty="0"/>
              <a:t>The content does not reflect necessarily the official views of the EU.</a:t>
            </a:r>
          </a:p>
          <a:p>
            <a:r>
              <a:rPr lang="en-US" sz="2000" dirty="0"/>
              <a:t>ARCHELON - </a:t>
            </a:r>
            <a:r>
              <a:rPr lang="en-US" sz="2000" dirty="0" err="1"/>
              <a:t>Τhe</a:t>
            </a:r>
            <a:r>
              <a:rPr lang="en-US" sz="2000" dirty="0"/>
              <a:t> Sea Turtle Protection Society </a:t>
            </a:r>
          </a:p>
          <a:p>
            <a:r>
              <a:rPr lang="en-US" sz="2000" dirty="0"/>
              <a:t>http://www.archelon.gr/</a:t>
            </a:r>
          </a:p>
        </p:txBody>
      </p:sp>
      <p:pic>
        <p:nvPicPr>
          <p:cNvPr id="8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531" y="683509"/>
            <a:ext cx="1686973" cy="1218837"/>
          </a:xfrm>
          <a:prstGeom prst="rect">
            <a:avLst/>
          </a:prstGeom>
        </p:spPr>
      </p:pic>
      <p:pic>
        <p:nvPicPr>
          <p:cNvPr id="9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583" y="571225"/>
            <a:ext cx="1668167" cy="1440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5505" y="746842"/>
            <a:ext cx="3922291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1400" dirty="0"/>
              <a:t>Collective actions for the improvement of measures taken for the conservation of the sea turtles population (LIFE15NAT/HR/000997). The project is under the financing LIFE program of the European Union / </a:t>
            </a:r>
            <a:r>
              <a:rPr lang="en-US" sz="1400" u="sng" dirty="0">
                <a:hlinkClick r:id="rId5"/>
              </a:rPr>
              <a:t>info@euroturtles.eu</a:t>
            </a:r>
            <a:endParaRPr lang="en-US" sz="1400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5546553" y="689949"/>
            <a:ext cx="12032" cy="1359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Εικόνα 4">
            <a:extLst>
              <a:ext uri="{FF2B5EF4-FFF2-40B4-BE49-F238E27FC236}">
                <a16:creationId xmlns="" xmlns:a16="http://schemas.microsoft.com/office/drawing/2014/main" id="{EDD0582F-4449-46EF-8B80-0B5B6F5B8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922" y="5513143"/>
            <a:ext cx="974863" cy="9781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94952" y="6029645"/>
            <a:ext cx="4347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solidFill>
                  <a:prstClr val="black"/>
                </a:solidFill>
              </a:rPr>
              <a:t>ΑΡΧΕΛΩΝ - Σύλλογος για την Προστασία της Θαλάσσιας Χελώνας:</a:t>
            </a:r>
          </a:p>
          <a:p>
            <a:r>
              <a:rPr lang="en-US" sz="1200" dirty="0">
                <a:solidFill>
                  <a:prstClr val="black"/>
                </a:solidFill>
              </a:rPr>
              <a:t>http://www.archelon.gr/</a:t>
            </a:r>
            <a:endParaRPr lang="el-G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9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784ACB05-D270-4F56-B06C-6269AA23F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Τροφοδοτείται με νερό από τις γειτονικές θάλασσες (Στενά Γιβραλτάρ)</a:t>
            </a:r>
          </a:p>
        </p:txBody>
      </p:sp>
      <p:pic>
        <p:nvPicPr>
          <p:cNvPr id="6146" name="Picture 2" descr="C:\Users\Vasilis\Documents\STS059-238-074_Strait_of_Gibraltar_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6353" y="342565"/>
            <a:ext cx="7345956" cy="7256371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8405F534-7E10-4080-95A1-55D6AA5BEEA6}"/>
              </a:ext>
            </a:extLst>
          </p:cNvPr>
          <p:cNvSpPr/>
          <p:nvPr/>
        </p:nvSpPr>
        <p:spPr>
          <a:xfrm>
            <a:off x="305907" y="551243"/>
            <a:ext cx="4245560" cy="15061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It also welcomes water, plants and animals from neighboring seas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="" xmlns:a16="http://schemas.microsoft.com/office/drawing/2014/main" id="{55256F82-93C1-4BFD-9CDA-BD658472F98B}"/>
              </a:ext>
            </a:extLst>
          </p:cNvPr>
          <p:cNvSpPr/>
          <p:nvPr/>
        </p:nvSpPr>
        <p:spPr>
          <a:xfrm>
            <a:off x="8707583" y="5133109"/>
            <a:ext cx="3259828" cy="11809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Mainly coming from the Strait of Gibraltar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305907" y="6129401"/>
            <a:ext cx="1378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NASA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32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CCCD194B-7A68-46FF-84DA-776652A86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Γι’ αυτό, έχει ποικιλία</a:t>
            </a:r>
            <a:r>
              <a:rPr lang="el-GR" baseline="0" dirty="0"/>
              <a:t> στο </a:t>
            </a:r>
            <a:r>
              <a:rPr lang="el-GR" dirty="0"/>
              <a:t>νερό: αλλού</a:t>
            </a:r>
            <a:r>
              <a:rPr lang="el-GR" baseline="0" dirty="0"/>
              <a:t> </a:t>
            </a:r>
            <a:r>
              <a:rPr lang="el-GR" dirty="0"/>
              <a:t>πιο κρύο και αλλού πιο ζεστό</a:t>
            </a:r>
            <a:r>
              <a:rPr lang="el-GR" baseline="0" dirty="0"/>
              <a:t> (και πιο αλμυρό)</a:t>
            </a: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21232318-0EA6-48CF-AF64-9C352C30E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" y="0"/>
            <a:ext cx="12176241" cy="6858001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701C66F3-1486-48E3-9193-CDA6038F8377}"/>
              </a:ext>
            </a:extLst>
          </p:cNvPr>
          <p:cNvSpPr/>
          <p:nvPr/>
        </p:nvSpPr>
        <p:spPr>
          <a:xfrm>
            <a:off x="224589" y="557033"/>
            <a:ext cx="5421138" cy="8639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...and has a great aquatic variety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78E91EB6-211F-4F84-8224-0CA5797BBB7F}"/>
              </a:ext>
            </a:extLst>
          </p:cNvPr>
          <p:cNvSpPr/>
          <p:nvPr/>
        </p:nvSpPr>
        <p:spPr>
          <a:xfrm>
            <a:off x="9660628" y="2909454"/>
            <a:ext cx="1995055" cy="745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In some places the water is cold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="" xmlns:a16="http://schemas.microsoft.com/office/drawing/2014/main" id="{B6DE802E-E053-421B-8A82-FC053A8D8CF6}"/>
              </a:ext>
            </a:extLst>
          </p:cNvPr>
          <p:cNvSpPr/>
          <p:nvPr/>
        </p:nvSpPr>
        <p:spPr>
          <a:xfrm>
            <a:off x="9972356" y="5569527"/>
            <a:ext cx="1995055" cy="9351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In others the water is warmer (and saltier)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11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EE95D176-2748-4490-B41E-CCE64591E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Όταν χωρίστηκε από τον Ατλαντικό, η Μεσόγειος ξεράθηκε για χιλιάδες χρόνια ???</a:t>
            </a:r>
          </a:p>
        </p:txBody>
      </p:sp>
      <p:pic>
        <p:nvPicPr>
          <p:cNvPr id="7170" name="Picture 2" descr="C:\Users\Vasilis\Documents\Mesogeios -5mya_edi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213811"/>
            <a:ext cx="12192000" cy="9071811"/>
          </a:xfrm>
          <a:prstGeom prst="rect">
            <a:avLst/>
          </a:prstGeom>
          <a:noFill/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841B113B-6569-427B-96BD-D26B3D079221}"/>
              </a:ext>
            </a:extLst>
          </p:cNvPr>
          <p:cNvSpPr/>
          <p:nvPr/>
        </p:nvSpPr>
        <p:spPr>
          <a:xfrm>
            <a:off x="345498" y="428994"/>
            <a:ext cx="3816599" cy="12543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</a:rPr>
              <a:t>The </a:t>
            </a:r>
            <a:r>
              <a:rPr lang="en-US" sz="2400" dirty="0">
                <a:solidFill>
                  <a:prstClr val="black"/>
                </a:solidFill>
              </a:rPr>
              <a:t>Mediterranean region has gone through many geological changes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8" name="Ορθογώνιο 7">
            <a:extLst>
              <a:ext uri="{FF2B5EF4-FFF2-40B4-BE49-F238E27FC236}">
                <a16:creationId xmlns="" xmlns:a16="http://schemas.microsoft.com/office/drawing/2014/main" id="{5281C47D-1827-41DD-AD25-339F225D6E3D}"/>
              </a:ext>
            </a:extLst>
          </p:cNvPr>
          <p:cNvSpPr/>
          <p:nvPr/>
        </p:nvSpPr>
        <p:spPr>
          <a:xfrm>
            <a:off x="7606146" y="2057399"/>
            <a:ext cx="3746066" cy="742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New mountain rages were created 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CDE54872-7E98-4B31-B227-85CEE96457D8}"/>
              </a:ext>
            </a:extLst>
          </p:cNvPr>
          <p:cNvSpPr/>
          <p:nvPr/>
        </p:nvSpPr>
        <p:spPr>
          <a:xfrm>
            <a:off x="2576945" y="5465618"/>
            <a:ext cx="3612140" cy="995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The sea was separated from the Atlantic, dried out and then flooded again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8210693" y="6091938"/>
            <a:ext cx="4021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https://imgur.com/gallery/u7M8y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8003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73A5C28B-D7ED-432C-891D-54B38F1C5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l-GR" dirty="0"/>
              <a:t>Έχει ποικιλία σε βυθό και ακτές: βαθιές λεκάνες, 12.000 νησιά</a:t>
            </a:r>
          </a:p>
        </p:txBody>
      </p:sp>
      <p:pic>
        <p:nvPicPr>
          <p:cNvPr id="8" name="Θέση εικόνας 7">
            <a:extLst>
              <a:ext uri="{FF2B5EF4-FFF2-40B4-BE49-F238E27FC236}">
                <a16:creationId xmlns="" xmlns:a16="http://schemas.microsoft.com/office/drawing/2014/main" id="{9ABB113A-2669-4DD4-A87E-153A21E8D9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-41241" r="-51" b="4949"/>
          <a:stretch/>
        </p:blipFill>
        <p:spPr>
          <a:xfrm>
            <a:off x="-96253" y="-3116179"/>
            <a:ext cx="12392527" cy="10082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Ορθογώνιο 2">
            <a:extLst>
              <a:ext uri="{FF2B5EF4-FFF2-40B4-BE49-F238E27FC236}">
                <a16:creationId xmlns="" xmlns:a16="http://schemas.microsoft.com/office/drawing/2014/main" id="{BD40FFC5-45FE-4C8C-B8CB-BF53ABECF68B}"/>
              </a:ext>
            </a:extLst>
          </p:cNvPr>
          <p:cNvSpPr/>
          <p:nvPr/>
        </p:nvSpPr>
        <p:spPr>
          <a:xfrm>
            <a:off x="313322" y="576505"/>
            <a:ext cx="3379643" cy="14808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>
                <a:solidFill>
                  <a:prstClr val="black"/>
                </a:solidFill>
              </a:rPr>
              <a:t>The sea bed and the shores vary </a:t>
            </a:r>
            <a:endParaRPr lang="el-GR" sz="2400" dirty="0">
              <a:solidFill>
                <a:prstClr val="black"/>
              </a:solidFill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B4B30AFC-541E-42F1-8922-2611280FE41D}"/>
              </a:ext>
            </a:extLst>
          </p:cNvPr>
          <p:cNvSpPr/>
          <p:nvPr/>
        </p:nvSpPr>
        <p:spPr>
          <a:xfrm>
            <a:off x="2535383" y="5257800"/>
            <a:ext cx="3776092" cy="768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Deep underwater </a:t>
            </a:r>
            <a:r>
              <a:rPr lang="en-US" sz="2000" dirty="0" smtClean="0">
                <a:solidFill>
                  <a:prstClr val="black"/>
                </a:solidFill>
              </a:rPr>
              <a:t>basins</a:t>
            </a:r>
            <a:endParaRPr lang="el-GR" sz="2000" dirty="0">
              <a:solidFill>
                <a:prstClr val="black"/>
              </a:solidFill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="" xmlns:a16="http://schemas.microsoft.com/office/drawing/2014/main" id="{BF61ACE9-EC10-4F78-AFF9-02EFE5828E93}"/>
              </a:ext>
            </a:extLst>
          </p:cNvPr>
          <p:cNvSpPr/>
          <p:nvPr/>
        </p:nvSpPr>
        <p:spPr>
          <a:xfrm>
            <a:off x="9334139" y="2766487"/>
            <a:ext cx="2306781" cy="8830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prstClr val="black"/>
                </a:solidFill>
              </a:rPr>
              <a:t>12,000 islands </a:t>
            </a:r>
            <a:endParaRPr lang="el-GR" sz="2000" dirty="0">
              <a:solidFill>
                <a:prstClr val="black"/>
              </a:solidFill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579" y="0"/>
            <a:ext cx="1473421" cy="669918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213816" y="6154100"/>
            <a:ext cx="2423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Photo: NASA/Eric </a:t>
            </a:r>
            <a:r>
              <a:rPr lang="en-US" dirty="0" err="1"/>
              <a:t>Gaba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208219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3206</TotalTime>
  <Words>1473</Words>
  <Application>Microsoft Office PowerPoint</Application>
  <PresentationFormat>Widescreen</PresentationFormat>
  <Paragraphs>218</Paragraphs>
  <Slides>52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SimSun-ExtB</vt:lpstr>
      <vt:lpstr>Arial</vt:lpstr>
      <vt:lpstr>Calibri</vt:lpstr>
      <vt:lpstr>Calibri Light</vt:lpstr>
      <vt:lpstr>Θέμα του Office</vt:lpstr>
      <vt:lpstr>With the turtles in the sea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Με τις χελώνες στη θάλασσα</dc:title>
  <dc:creator>Vasilis</dc:creator>
  <cp:lastModifiedBy>user</cp:lastModifiedBy>
  <cp:revision>258</cp:revision>
  <dcterms:created xsi:type="dcterms:W3CDTF">2017-11-16T09:02:59Z</dcterms:created>
  <dcterms:modified xsi:type="dcterms:W3CDTF">2020-02-27T14:42:26Z</dcterms:modified>
  <cp:contentStatus/>
</cp:coreProperties>
</file>