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2" r:id="rId4"/>
    <p:sldId id="265" r:id="rId5"/>
    <p:sldId id="279" r:id="rId6"/>
    <p:sldId id="266" r:id="rId7"/>
    <p:sldId id="267" r:id="rId8"/>
    <p:sldId id="284" r:id="rId9"/>
    <p:sldId id="271" r:id="rId10"/>
    <p:sldId id="297" r:id="rId11"/>
    <p:sldId id="306" r:id="rId12"/>
    <p:sldId id="282" r:id="rId13"/>
    <p:sldId id="283" r:id="rId14"/>
    <p:sldId id="301" r:id="rId15"/>
    <p:sldId id="303" r:id="rId16"/>
    <p:sldId id="288" r:id="rId17"/>
    <p:sldId id="291" r:id="rId18"/>
    <p:sldId id="296" r:id="rId19"/>
    <p:sldId id="292" r:id="rId20"/>
    <p:sldId id="300" r:id="rId21"/>
    <p:sldId id="302" r:id="rId22"/>
    <p:sldId id="310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75" d="100"/>
          <a:sy n="75" d="100"/>
        </p:scale>
        <p:origin x="77" y="10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18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8416-65C4-4A50-92D2-2B3E5FBA932B}" type="datetimeFigureOut">
              <a:rPr lang="el-GR" smtClean="0"/>
              <a:pPr/>
              <a:t>20/7/2018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76C83-3B5D-4F82-8DC4-1B124DA51B0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155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6C83-3B5D-4F82-8DC4-1B124DA51B0E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8813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6C83-3B5D-4F82-8DC4-1B124DA51B0E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088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6C83-3B5D-4F82-8DC4-1B124DA51B0E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597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76C83-3B5D-4F82-8DC4-1B124DA51B0E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12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8BC8755-DC61-4CA2-AC94-85119F5EE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B25F071F-1042-4C90-B308-27F1A7158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743D7CB7-9DD4-4F06-BB1D-49590FC9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88B8-AB1F-456C-A531-D5CAC51AA549}" type="datetimeFigureOut">
              <a:rPr lang="el-GR" smtClean="0"/>
              <a:pPr/>
              <a:t>20/7/2018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A13C4857-F1C7-4610-ADFA-CFE534FD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285EC1C7-F7CE-4F45-A26C-F858FB6E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9FFF-AAC9-4934-A31A-EEB6A28EF1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293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A748EB4-5DBA-430B-B8F3-9C7FDFB9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EE482AE4-A3CE-4F16-8898-0D05A97DC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9B7EEC09-8532-4421-80E7-ABE2A4DE5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88B8-AB1F-456C-A531-D5CAC51AA549}" type="datetimeFigureOut">
              <a:rPr lang="el-GR" smtClean="0"/>
              <a:pPr/>
              <a:t>20/7/2018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B39F747D-1987-4627-896F-6AD839BB6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D97349C2-CA30-4777-A337-D8152340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9FFF-AAC9-4934-A31A-EEB6A28EF1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74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D00C1BCD-28C1-4137-AD93-2E02B479F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5F4BB805-27F6-4C2E-A99E-679F3824B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DBC42F63-EA39-4A5E-A5F9-D4BD4C4F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88B8-AB1F-456C-A531-D5CAC51AA549}" type="datetimeFigureOut">
              <a:rPr lang="el-GR" smtClean="0"/>
              <a:pPr/>
              <a:t>20/7/2018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E6368EC6-037E-4EF4-9BA4-870BD751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D7837AA8-D1B6-4C7C-836E-AE66F1B4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9FFF-AAC9-4934-A31A-EEB6A28EF1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51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2BF117C-0441-41DB-AEE6-EB942A2F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7F8D702-5FB7-4897-A638-295C21AD4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7D790D0D-8158-4619-A6B3-1DDD6EA7E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88B8-AB1F-456C-A531-D5CAC51AA549}" type="datetimeFigureOut">
              <a:rPr lang="el-GR" smtClean="0"/>
              <a:pPr/>
              <a:t>20/7/2018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B82646C3-FA35-43E8-B47D-A8B3A9035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2375DD71-EE66-42F5-85D3-B51A418D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9FFF-AAC9-4934-A31A-EEB6A28EF1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76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782BA25-5908-4720-8358-F60C6BDD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1C02840E-CC7D-4331-ADA9-92AC9BA4E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0DC0A0D9-637F-4231-A539-1D8A7F61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88B8-AB1F-456C-A531-D5CAC51AA549}" type="datetimeFigureOut">
              <a:rPr lang="el-GR" smtClean="0"/>
              <a:pPr/>
              <a:t>20/7/2018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B069E232-1173-42F2-A5F0-72D6C1E0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89DB6AA9-B629-4267-B12A-060FCCFE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9FFF-AAC9-4934-A31A-EEB6A28EF1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582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AABE922-77DB-4D33-94FF-BB71051A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343854C-9517-4097-A1E1-59E9F22AF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DB84FFB7-19E1-4E2A-BEEF-BF3E228B6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1FA0AE3A-F86F-4C82-ADB2-881205F7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88B8-AB1F-456C-A531-D5CAC51AA549}" type="datetimeFigureOut">
              <a:rPr lang="el-GR" smtClean="0"/>
              <a:pPr/>
              <a:t>20/7/2018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29D4A3F5-3D2F-4945-8DA8-34118EEA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1D3D11F9-7126-4719-BD0B-BCD3039B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9FFF-AAC9-4934-A31A-EEB6A28EF1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912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A7A459A-DAEC-4157-8C82-1E81D5EB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C3A515D9-491D-47F7-82C1-C42513E21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FC6FD0AF-7F43-40EB-8FE2-571E8AB90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C14ED44F-119D-4ED1-9535-567206413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6AA65FFA-B820-4C13-AC04-9758A530A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A3721D1B-4A8E-4CF2-9E69-259A9A52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88B8-AB1F-456C-A531-D5CAC51AA549}" type="datetimeFigureOut">
              <a:rPr lang="el-GR" smtClean="0"/>
              <a:pPr/>
              <a:t>20/7/2018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5F3178E2-713C-4419-912D-EDD01A7A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AC6587FF-4487-4BF3-BCB5-3C7B0D61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9FFF-AAC9-4934-A31A-EEB6A28EF1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989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5340387-820E-4970-AF63-3706B319C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D468900C-FCBC-465D-8CDA-3DD90F35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88B8-AB1F-456C-A531-D5CAC51AA549}" type="datetimeFigureOut">
              <a:rPr lang="el-GR" smtClean="0"/>
              <a:pPr/>
              <a:t>20/7/2018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B7A0BB71-0D50-4517-BD60-07806562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AEBE0768-6E4C-4DD2-A5B3-9C8418AD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9FFF-AAC9-4934-A31A-EEB6A28EF1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546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C5E953B2-63E1-4046-A9A4-ADB17C72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88B8-AB1F-456C-A531-D5CAC51AA549}" type="datetimeFigureOut">
              <a:rPr lang="el-GR" smtClean="0"/>
              <a:pPr/>
              <a:t>20/7/2018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670F1C64-ABC3-49D8-9121-F22A5E440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754E1287-02CC-4405-A5B5-AB530B98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9FFF-AAC9-4934-A31A-EEB6A28EF1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133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2FB6B22-6169-4D26-8A81-61262A44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5D1E892-2988-497B-9764-6FF03EF3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FE193EBF-7F77-4AFB-8B4B-1B6A79835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69F16712-A7E5-485A-A342-9231D995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88B8-AB1F-456C-A531-D5CAC51AA549}" type="datetimeFigureOut">
              <a:rPr lang="el-GR" smtClean="0"/>
              <a:pPr/>
              <a:t>20/7/2018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A60DC864-ED1F-434C-8D0A-59B37074B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168DA8CA-9F3E-4DDE-89E8-02EF7B5B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9FFF-AAC9-4934-A31A-EEB6A28EF1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359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A40C259-0486-471D-95CB-7925429FE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D61459FE-87C8-41C1-8B4E-B70C5C98E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C95BCA87-CD27-4006-9CD8-E17FF8F76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D9CB3BAC-1D96-4C6B-861C-8D1852B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88B8-AB1F-456C-A531-D5CAC51AA549}" type="datetimeFigureOut">
              <a:rPr lang="el-GR" smtClean="0"/>
              <a:pPr/>
              <a:t>20/7/2018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8A97DE88-82FE-4376-B259-4987512B6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6C9E9935-BA5B-4F73-86CD-0AE632BF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9FFF-AAC9-4934-A31A-EEB6A28EF1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36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813379D0-F66B-42C7-B934-6AD1DAF32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2CC76D74-DB0F-41E8-898E-43D38405B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011BE65B-66A0-4095-91C6-19F635439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488B8-AB1F-456C-A531-D5CAC51AA549}" type="datetimeFigureOut">
              <a:rPr lang="el-GR" smtClean="0"/>
              <a:pPr/>
              <a:t>20/7/2018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156743A7-40AC-4435-82D2-251611778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47A77C49-0D21-4EE5-92B3-30623AA18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49FFF-AAC9-4934-A31A-EEB6A28EF18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236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silis\Documents\Caretta_3_cretanbeaches-com_l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6676"/>
            <a:ext cx="12192000" cy="8094133"/>
          </a:xfrm>
          <a:prstGeom prst="rect">
            <a:avLst/>
          </a:prstGeom>
          <a:noFill/>
        </p:spPr>
      </p:pic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5B6E37F-19F8-434D-8B70-C6E0AA1B9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8910" y="5352026"/>
            <a:ext cx="9144000" cy="1239987"/>
          </a:xfrm>
        </p:spPr>
        <p:txBody>
          <a:bodyPr/>
          <a:lstStyle/>
          <a:p>
            <a:r>
              <a:rPr lang="el-GR" b="1" dirty="0">
                <a:solidFill>
                  <a:schemeClr val="bg1"/>
                </a:solidFill>
              </a:rPr>
              <a:t>Με τις χελώνες στη θάλασσα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EDD0582F-4449-46EF-8B80-0B5B6F5B8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98694"/>
            <a:ext cx="1235799" cy="123998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9" y="3276"/>
            <a:ext cx="1765770" cy="80284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9736599" y="6471434"/>
            <a:ext cx="231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Photo: Marta Granville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851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36820D5E-6441-402F-BB1D-87CE448EF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επιστήμονες προστατεύουν φωλιές από λουόμενους</a:t>
            </a:r>
            <a:r>
              <a:rPr lang="el-GR" baseline="0" dirty="0"/>
              <a:t> και θηρευτές</a:t>
            </a:r>
            <a:endParaRPr lang="el-GR" dirty="0"/>
          </a:p>
        </p:txBody>
      </p:sp>
      <p:pic>
        <p:nvPicPr>
          <p:cNvPr id="1028" name="Picture 4" descr="E:\BX_files\BX_WORK\EUROTURTLES_LIFE\EUROTURTLES_LIFE_reference\EUROTURTLES-LIFE_reference_photos\volunteers_1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8743"/>
            <a:ext cx="12192000" cy="7855486"/>
          </a:xfrm>
          <a:prstGeom prst="rect">
            <a:avLst/>
          </a:prstGeom>
          <a:noFill/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1812416D-AABC-469D-80D4-4E212C339AA6}"/>
              </a:ext>
            </a:extLst>
          </p:cNvPr>
          <p:cNvSpPr/>
          <p:nvPr/>
        </p:nvSpPr>
        <p:spPr>
          <a:xfrm>
            <a:off x="255866" y="557357"/>
            <a:ext cx="6622916" cy="1276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 dirty="0">
                <a:solidFill>
                  <a:prstClr val="black"/>
                </a:solidFill>
              </a:rPr>
              <a:t>Ο ΑΡΧΕΛΩΝ με εθελοντές προστατεύει τις φωλιές, από ανθρώπους και θηρευτές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C33D86B8-EECD-4AA2-9E00-1E9ADC9A40FD}"/>
              </a:ext>
            </a:extLst>
          </p:cNvPr>
          <p:cNvSpPr/>
          <p:nvPr/>
        </p:nvSpPr>
        <p:spPr>
          <a:xfrm>
            <a:off x="255866" y="3328328"/>
            <a:ext cx="3581843" cy="1076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>
                <a:solidFill>
                  <a:prstClr val="black"/>
                </a:solidFill>
              </a:rPr>
              <a:t>Το πλέγμα εμποδίζει τις αλεπούδες να σκάψουν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="" xmlns:a16="http://schemas.microsoft.com/office/drawing/2014/main" id="{B4F6F86D-570B-4140-B5B2-3426C4E6B89C}"/>
              </a:ext>
            </a:extLst>
          </p:cNvPr>
          <p:cNvSpPr/>
          <p:nvPr/>
        </p:nvSpPr>
        <p:spPr>
          <a:xfrm>
            <a:off x="7419977" y="5393240"/>
            <a:ext cx="4529792" cy="9514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 dirty="0">
                <a:solidFill>
                  <a:prstClr val="black"/>
                </a:solidFill>
              </a:rPr>
              <a:t>Οι πάσσαλοι δείχνουν στους ανθρώπους πού να μη βάλουν ομπρέλες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  <p:sp>
        <p:nvSpPr>
          <p:cNvPr id="11" name="Ορθογώνιο 1"/>
          <p:cNvSpPr/>
          <p:nvPr/>
        </p:nvSpPr>
        <p:spPr>
          <a:xfrm>
            <a:off x="0" y="6569526"/>
            <a:ext cx="1544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© ARCHELON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9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36820D5E-6441-402F-BB1D-87CE448EF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καταμετρούν με </a:t>
            </a:r>
            <a:r>
              <a:rPr lang="en-US" dirty="0"/>
              <a:t>drone</a:t>
            </a:r>
            <a:r>
              <a:rPr lang="el-GR" dirty="0"/>
              <a:t> τις φωλιές</a:t>
            </a:r>
          </a:p>
        </p:txBody>
      </p:sp>
      <p:pic>
        <p:nvPicPr>
          <p:cNvPr id="1026" name="Picture 2" descr="E:\__________DOWNLOADS____\drone-use_3_2cmRGB_Env_Turtle-Track-Mapping_Barrow-Islan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51802"/>
            <a:ext cx="12192000" cy="8493760"/>
          </a:xfrm>
          <a:prstGeom prst="rect">
            <a:avLst/>
          </a:prstGeom>
          <a:noFill/>
        </p:spPr>
      </p:pic>
      <p:pic>
        <p:nvPicPr>
          <p:cNvPr id="1027" name="Picture 3" descr="E:\__________DOWNLOADS____\drone_phantom-2-vision-fea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75746"/>
            <a:ext cx="3573380" cy="2382253"/>
          </a:xfrm>
          <a:prstGeom prst="rect">
            <a:avLst/>
          </a:prstGeom>
          <a:noFill/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AF9B235F-38A8-46A0-ABB4-F95927E4F2DE}"/>
              </a:ext>
            </a:extLst>
          </p:cNvPr>
          <p:cNvSpPr/>
          <p:nvPr/>
        </p:nvSpPr>
        <p:spPr>
          <a:xfrm>
            <a:off x="145472" y="563214"/>
            <a:ext cx="5112327" cy="10094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>
                <a:solidFill>
                  <a:prstClr val="black"/>
                </a:solidFill>
              </a:rPr>
              <a:t>Οι επιστήμονες καταμετρούν με </a:t>
            </a:r>
            <a:r>
              <a:rPr lang="en-US" sz="2400">
                <a:solidFill>
                  <a:prstClr val="black"/>
                </a:solidFill>
              </a:rPr>
              <a:t>drone</a:t>
            </a:r>
            <a:r>
              <a:rPr lang="el-GR" sz="2400">
                <a:solidFill>
                  <a:prstClr val="black"/>
                </a:solidFill>
              </a:rPr>
              <a:t> τις φωλιές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="" xmlns:a16="http://schemas.microsoft.com/office/drawing/2014/main" id="{97C61DFD-4804-4DF6-965E-DAB310753C76}"/>
              </a:ext>
            </a:extLst>
          </p:cNvPr>
          <p:cNvSpPr/>
          <p:nvPr/>
        </p:nvSpPr>
        <p:spPr>
          <a:xfrm>
            <a:off x="9689808" y="3832370"/>
            <a:ext cx="2041957" cy="499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>
                <a:solidFill>
                  <a:prstClr val="black"/>
                </a:solidFill>
              </a:rPr>
              <a:t>Ίχνη χελωνών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="" xmlns:a16="http://schemas.microsoft.com/office/drawing/2014/main" id="{44F68F18-93CF-49E7-998E-532486CA146C}"/>
              </a:ext>
            </a:extLst>
          </p:cNvPr>
          <p:cNvSpPr/>
          <p:nvPr/>
        </p:nvSpPr>
        <p:spPr>
          <a:xfrm>
            <a:off x="68314" y="3568381"/>
            <a:ext cx="3505066" cy="6650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prstClr val="black"/>
                </a:solidFill>
              </a:rPr>
              <a:t>Drone</a:t>
            </a:r>
            <a:r>
              <a:rPr lang="el-GR" sz="2000" dirty="0">
                <a:solidFill>
                  <a:prstClr val="black"/>
                </a:solidFill>
              </a:rPr>
              <a:t> με φωτογραφική μηχανή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96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BA546BB9-101F-4E21-B3E4-9C96B3E8C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Χελώνες ταξιδεύουν χρόνια στη θάλασσα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062B2AC0-77B4-4F7E-804D-A31ABDF27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1924"/>
            <a:ext cx="12192000" cy="9144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6" name="Ορθογώνιο 5">
            <a:extLst>
              <a:ext uri="{FF2B5EF4-FFF2-40B4-BE49-F238E27FC236}">
                <a16:creationId xmlns="" xmlns:a16="http://schemas.microsoft.com/office/drawing/2014/main" id="{C5E77CB0-3F5B-42D9-9E11-07423491FB99}"/>
              </a:ext>
            </a:extLst>
          </p:cNvPr>
          <p:cNvSpPr/>
          <p:nvPr/>
        </p:nvSpPr>
        <p:spPr>
          <a:xfrm>
            <a:off x="166256" y="581888"/>
            <a:ext cx="5424054" cy="11845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>
                <a:solidFill>
                  <a:prstClr val="black"/>
                </a:solidFill>
              </a:rPr>
              <a:t>Κάθε χελώνα ταξιδεύει δεκάδες χρόνια στη θάλασσα</a:t>
            </a:r>
            <a:endParaRPr lang="el-GR" sz="2400" dirty="0">
              <a:solidFill>
                <a:prstClr val="black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0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8EBF6E40-CBEC-47A9-BF2E-782CF0586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Όλα</a:t>
            </a:r>
            <a:r>
              <a:rPr lang="el-GR" baseline="0" dirty="0"/>
              <a:t> τα θαλάσσια ζώα κινδυνεύουν </a:t>
            </a:r>
            <a:r>
              <a:rPr lang="el-GR" dirty="0"/>
              <a:t>από τους έλικες</a:t>
            </a:r>
          </a:p>
        </p:txBody>
      </p:sp>
      <p:pic>
        <p:nvPicPr>
          <p:cNvPr id="15363" name="Picture 3" descr="E:\BX_files\BX_WORK\EUROTURTLES_LIFE\EUROTURTLES_LIFE_reference\EUROTURTLES-LIFE_reference_photos\propeller-wound_Prop-marks_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76400"/>
            <a:ext cx="12192000" cy="8534400"/>
          </a:xfrm>
          <a:prstGeom prst="rect">
            <a:avLst/>
          </a:prstGeom>
          <a:noFill/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305E2922-67D7-4DE9-B731-0B4467DED5F3}"/>
              </a:ext>
            </a:extLst>
          </p:cNvPr>
          <p:cNvSpPr/>
          <p:nvPr/>
        </p:nvSpPr>
        <p:spPr>
          <a:xfrm>
            <a:off x="3726509" y="669918"/>
            <a:ext cx="6421581" cy="12168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 dirty="0">
                <a:solidFill>
                  <a:prstClr val="black"/>
                </a:solidFill>
              </a:rPr>
              <a:t>Τα θαλάσσια ζώα κινδυνεύουν από τους έλικες μικρών και μεγάλων σκαφών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C260B3A8-BC74-4753-89CE-1D19BEF191BD}"/>
              </a:ext>
            </a:extLst>
          </p:cNvPr>
          <p:cNvSpPr/>
          <p:nvPr/>
        </p:nvSpPr>
        <p:spPr>
          <a:xfrm>
            <a:off x="7419977" y="4867009"/>
            <a:ext cx="4203267" cy="499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 dirty="0">
                <a:solidFill>
                  <a:prstClr val="black"/>
                </a:solidFill>
              </a:rPr>
              <a:t>Χαρακτηριστικές πληγές από έλικα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97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44A632B0-0A83-421A-9ABD-7A2DF262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…από τη ρύπανση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84FE5CAA-CDFC-4DF1-9F6D-8E2FE6E87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1" y="1"/>
            <a:ext cx="9777984" cy="68580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F14EAE7A-6D29-4F82-9C95-CED14E774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206240" cy="6858000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1DE6A3CB-0086-40EB-AFDB-A1970B4D2809}"/>
              </a:ext>
            </a:extLst>
          </p:cNvPr>
          <p:cNvSpPr/>
          <p:nvPr/>
        </p:nvSpPr>
        <p:spPr>
          <a:xfrm>
            <a:off x="7502599" y="888579"/>
            <a:ext cx="4689401" cy="9172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>
                <a:solidFill>
                  <a:prstClr val="black"/>
                </a:solidFill>
              </a:rPr>
              <a:t>…κινδυνεύουν από τη ρύπανση</a:t>
            </a:r>
            <a:endParaRPr lang="el-GR" sz="2400" dirty="0">
              <a:solidFill>
                <a:prstClr val="black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147029" y="6398501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Photo: Yun </a:t>
            </a:r>
            <a:r>
              <a:rPr lang="en-US" dirty="0" err="1"/>
              <a:t>Seok-ee</a:t>
            </a:r>
            <a:r>
              <a:rPr lang="en-US" dirty="0"/>
              <a:t>/AP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761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…από το υπερβολικό ψάρεμα</a:t>
            </a:r>
          </a:p>
        </p:txBody>
      </p:sp>
      <p:pic>
        <p:nvPicPr>
          <p:cNvPr id="2050" name="Picture 2" descr="E:\BX_files\BX_WORK\EUROTURTLES_LIFE\EUROTURTLES_LIFE_reference\EUROTURTLES-LIFE_reference_photos\WWF_pi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6634" y="0"/>
            <a:ext cx="13217236" cy="6858000"/>
          </a:xfrm>
          <a:prstGeom prst="rect">
            <a:avLst/>
          </a:prstGeom>
          <a:noFill/>
        </p:spPr>
      </p:pic>
      <p:sp>
        <p:nvSpPr>
          <p:cNvPr id="2" name="Ορθογώνιο 1">
            <a:extLst>
              <a:ext uri="{FF2B5EF4-FFF2-40B4-BE49-F238E27FC236}">
                <a16:creationId xmlns="" xmlns:a16="http://schemas.microsoft.com/office/drawing/2014/main" id="{B6F88623-DD38-4F76-A97A-6A44C4438F17}"/>
              </a:ext>
            </a:extLst>
          </p:cNvPr>
          <p:cNvSpPr/>
          <p:nvPr/>
        </p:nvSpPr>
        <p:spPr>
          <a:xfrm>
            <a:off x="5006953" y="-40705"/>
            <a:ext cx="4866232" cy="10032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>
                <a:solidFill>
                  <a:prstClr val="black"/>
                </a:solidFill>
              </a:rPr>
              <a:t>…κινδυνεύουν από το πολύ ψάρεμα</a:t>
            </a:r>
            <a:endParaRPr lang="el-GR" sz="2400" dirty="0">
              <a:solidFill>
                <a:prstClr val="black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73421" cy="669918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304872" y="6256085"/>
            <a:ext cx="8311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https://www.zoosos.gr/ereuna-apokaluptei-50-tis-thalassias-zois-exei-eksafanistei/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5535B573-CF8C-44AB-92EA-9ABD9433D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…από τα πλαστικά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2CA545CB-167B-4183-AB1D-9C9E12D67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12" y="0"/>
            <a:ext cx="10326624" cy="7226966"/>
          </a:xfrm>
          <a:prstGeom prst="rect">
            <a:avLst/>
          </a:prstGeom>
        </p:spPr>
      </p:pic>
      <p:pic>
        <p:nvPicPr>
          <p:cNvPr id="17412" name="Picture 4" descr="E:\BX_files\BX_WORK\EUROTURTLES_LIFE\EUROTURTLES_LIFE_reference\EUROTURTLES-LIFE_reference_photos\trapped_a1792435c802f0dd6a2d8cd93c178bf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217920" cy="3497580"/>
          </a:xfrm>
          <a:prstGeom prst="rect">
            <a:avLst/>
          </a:prstGeom>
          <a:noFill/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2701C956-6EE7-4CCD-B2FB-15365A5F69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1944"/>
            <a:ext cx="6217920" cy="4401544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211CEABF-F8C2-4CF3-9F33-0436B16526D8}"/>
              </a:ext>
            </a:extLst>
          </p:cNvPr>
          <p:cNvSpPr/>
          <p:nvPr/>
        </p:nvSpPr>
        <p:spPr>
          <a:xfrm>
            <a:off x="4024017" y="334243"/>
            <a:ext cx="5237017" cy="9528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 dirty="0">
                <a:solidFill>
                  <a:prstClr val="black"/>
                </a:solidFill>
              </a:rPr>
              <a:t>…κινδυνεύουν από τα πλαστικά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205453" y="149577"/>
            <a:ext cx="2241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 Courtesy NOAA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186643" y="6336855"/>
            <a:ext cx="200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Photo: Tom Grundy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8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260CC76A-F918-4017-BFA6-580E9EF78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Λύσεις υπάρχουν: ειδικά φώτα στις παραλίες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3D9116A9-3F6D-4F4B-B264-2DE55497F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3680" cy="685800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E6FCB610-B1E7-48CA-A16A-65FD9888C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41" y="0"/>
            <a:ext cx="9143999" cy="7034611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78884228-F215-4FE9-A76C-93F2366AA6BF}"/>
              </a:ext>
            </a:extLst>
          </p:cNvPr>
          <p:cNvSpPr/>
          <p:nvPr/>
        </p:nvSpPr>
        <p:spPr>
          <a:xfrm>
            <a:off x="6954339" y="773832"/>
            <a:ext cx="5252701" cy="1104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 dirty="0">
                <a:solidFill>
                  <a:prstClr val="black"/>
                </a:solidFill>
              </a:rPr>
              <a:t>Λύσεις υπάρχουν: Σωστός φωτισμός στις παραλίες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="" xmlns:a16="http://schemas.microsoft.com/office/drawing/2014/main" id="{2F1B0F41-FAD6-45BB-B2F8-322E231977B3}"/>
              </a:ext>
            </a:extLst>
          </p:cNvPr>
          <p:cNvSpPr/>
          <p:nvPr/>
        </p:nvSpPr>
        <p:spPr>
          <a:xfrm>
            <a:off x="2796975" y="1486931"/>
            <a:ext cx="2814838" cy="1140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 dirty="0">
                <a:solidFill>
                  <a:prstClr val="black"/>
                </a:solidFill>
              </a:rPr>
              <a:t>Τα λάθος φώτα στραβώνουν τις χελώνες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="" xmlns:a16="http://schemas.microsoft.com/office/drawing/2014/main" id="{146980A3-ED08-4DBC-AB46-E0D27DB90C63}"/>
              </a:ext>
            </a:extLst>
          </p:cNvPr>
          <p:cNvSpPr/>
          <p:nvPr/>
        </p:nvSpPr>
        <p:spPr>
          <a:xfrm>
            <a:off x="2805906" y="4677959"/>
            <a:ext cx="2901342" cy="1104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>
                <a:solidFill>
                  <a:prstClr val="black"/>
                </a:solidFill>
              </a:rPr>
              <a:t>Τα σωστά φώτα φωτίζουν μόνο όπου χρειάζεται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39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AB9086E4-FFE4-4190-A773-97C8A5E9E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«έξοδος κινδύνου» για χελώνες στα δίχτυα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B5B5B314-2B31-484F-A80D-D5D613CD7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290"/>
            <a:ext cx="12192000" cy="7315200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F0A16474-7ABB-491E-8386-B24DE1A6E384}"/>
              </a:ext>
            </a:extLst>
          </p:cNvPr>
          <p:cNvSpPr/>
          <p:nvPr/>
        </p:nvSpPr>
        <p:spPr>
          <a:xfrm>
            <a:off x="270356" y="558917"/>
            <a:ext cx="5557081" cy="10313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>
                <a:solidFill>
                  <a:prstClr val="black"/>
                </a:solidFill>
              </a:rPr>
              <a:t>Λύσεις υπάρχουν: Δίχτυα με ειδική έξοδο για τις χελώνες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="" xmlns:a16="http://schemas.microsoft.com/office/drawing/2014/main" id="{5F0316A9-F048-4739-957A-CFC998F162E9}"/>
              </a:ext>
            </a:extLst>
          </p:cNvPr>
          <p:cNvSpPr/>
          <p:nvPr/>
        </p:nvSpPr>
        <p:spPr>
          <a:xfrm>
            <a:off x="270356" y="5413313"/>
            <a:ext cx="3761317" cy="828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 dirty="0">
                <a:solidFill>
                  <a:prstClr val="black"/>
                </a:solidFill>
              </a:rPr>
              <a:t>Το σαν σάκος δίχτυ μιας τράτας μαζεύει τα ψάρια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="" xmlns:a16="http://schemas.microsoft.com/office/drawing/2014/main" id="{0345D893-9FDD-4D6F-AA37-21BB6F3E3A7E}"/>
              </a:ext>
            </a:extLst>
          </p:cNvPr>
          <p:cNvSpPr/>
          <p:nvPr/>
        </p:nvSpPr>
        <p:spPr>
          <a:xfrm>
            <a:off x="8520546" y="3699163"/>
            <a:ext cx="3429000" cy="10598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 dirty="0">
                <a:solidFill>
                  <a:prstClr val="black"/>
                </a:solidFill>
              </a:rPr>
              <a:t>…αλλά οι χελώνες βγαίνουν από μια ειδική καταπακτή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8727125" y="6242263"/>
            <a:ext cx="3030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Richard </a:t>
            </a:r>
            <a:r>
              <a:rPr lang="en-US" dirty="0" err="1"/>
              <a:t>Bornemann</a:t>
            </a:r>
            <a:r>
              <a:rPr lang="en-US" dirty="0"/>
              <a:t>/WWF-US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5294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3AA0481A-2510-4AC6-864C-40BD0DECC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…ανακύκλωση πλαστικών</a:t>
            </a:r>
          </a:p>
        </p:txBody>
      </p:sp>
      <p:pic>
        <p:nvPicPr>
          <p:cNvPr id="6146" name="Picture 2" descr="E:\BX_files\BX_WORK\EUROTURTLES_LIFE\EUROTURTLES_LIFE_reference\EUROTURTLES-LIFE_reference_photos\recycling-fac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8010"/>
            <a:ext cx="12192000" cy="8132063"/>
          </a:xfrm>
          <a:prstGeom prst="rect">
            <a:avLst/>
          </a:prstGeom>
          <a:noFill/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9E5FDBC4-6788-441D-BC65-1BE0BE6AE55A}"/>
              </a:ext>
            </a:extLst>
          </p:cNvPr>
          <p:cNvSpPr/>
          <p:nvPr/>
        </p:nvSpPr>
        <p:spPr>
          <a:xfrm>
            <a:off x="125051" y="512624"/>
            <a:ext cx="4862585" cy="11687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 dirty="0">
                <a:solidFill>
                  <a:prstClr val="black"/>
                </a:solidFill>
              </a:rPr>
              <a:t>Λύσεις υπάρχουν: </a:t>
            </a:r>
          </a:p>
          <a:p>
            <a:pPr lvl="0" algn="ctr"/>
            <a:r>
              <a:rPr lang="el-GR" sz="2400" dirty="0">
                <a:solidFill>
                  <a:prstClr val="black"/>
                </a:solidFill>
              </a:rPr>
              <a:t>Ανακύκλωση των σκουπιδιών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1EE487CF-A923-4F61-B81F-AC7E27FD603A}"/>
              </a:ext>
            </a:extLst>
          </p:cNvPr>
          <p:cNvSpPr/>
          <p:nvPr/>
        </p:nvSpPr>
        <p:spPr>
          <a:xfrm>
            <a:off x="7934181" y="5237018"/>
            <a:ext cx="3932237" cy="1307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>
                <a:solidFill>
                  <a:prstClr val="black"/>
                </a:solidFill>
              </a:rPr>
              <a:t>Έτσι θα λιγοστέψουν τα πλαστικά που καταλήγουν στη θάλασσα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Θέση κειμένου 8">
            <a:extLst>
              <a:ext uri="{FF2B5EF4-FFF2-40B4-BE49-F238E27FC236}">
                <a16:creationId xmlns="" xmlns:a16="http://schemas.microsoft.com/office/drawing/2014/main" id="{161F3AB8-E878-4714-967E-064E826C7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Μεσόγειος,</a:t>
            </a:r>
            <a:r>
              <a:rPr lang="el-GR" baseline="0" dirty="0"/>
              <a:t> σήμερα</a:t>
            </a:r>
            <a:r>
              <a:rPr lang="el-GR" dirty="0"/>
              <a:t>: η μόνη θάλασσα ανάμεσα σε 3 ηπείρους</a:t>
            </a:r>
          </a:p>
        </p:txBody>
      </p:sp>
      <p:pic>
        <p:nvPicPr>
          <p:cNvPr id="4098" name="Picture 2" descr="C:\Users\Vasilis\Documents\Mediterranean-sea-from-spaceMediterranean_sea_from_sp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33" y="-712855"/>
            <a:ext cx="12179968" cy="7737111"/>
          </a:xfrm>
          <a:prstGeom prst="rect">
            <a:avLst/>
          </a:prstGeom>
          <a:noFill/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57CD3AF2-426B-466B-AF28-42AD3EA5643C}"/>
              </a:ext>
            </a:extLst>
          </p:cNvPr>
          <p:cNvSpPr/>
          <p:nvPr/>
        </p:nvSpPr>
        <p:spPr>
          <a:xfrm>
            <a:off x="249382" y="602673"/>
            <a:ext cx="3763078" cy="1745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 dirty="0">
                <a:solidFill>
                  <a:prstClr val="black"/>
                </a:solidFill>
              </a:rPr>
              <a:t>Η Μεσόγειος σήμερα: </a:t>
            </a:r>
          </a:p>
          <a:p>
            <a:pPr lvl="0" algn="ctr"/>
            <a:r>
              <a:rPr lang="el-GR" sz="2400" dirty="0">
                <a:solidFill>
                  <a:prstClr val="black"/>
                </a:solidFill>
              </a:rPr>
              <a:t>η μόνη θάλασσα ανάμεσα σε 3 ηπείρους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249382" y="6261956"/>
            <a:ext cx="4144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Photo: NASA/Goddard Space Flight Center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8182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6D703A51-AF6B-4FD1-8D29-D1A494C61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Είμαστε μαζί στη Μεσόγειο: αν δεν μπορέσουν οι χελώνες</a:t>
            </a:r>
            <a:r>
              <a:rPr lang="el-GR" baseline="0" dirty="0"/>
              <a:t> να ζήσουν ούτε εμείς θ</a:t>
            </a:r>
            <a:r>
              <a:rPr lang="el-GR" dirty="0"/>
              <a:t>α μπορέσουμε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65C8EB06-96D1-4B7D-8AAD-006D7D928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8336353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86D28851-E082-4460-8AC6-A2C0B62C2EB9}"/>
              </a:ext>
            </a:extLst>
          </p:cNvPr>
          <p:cNvSpPr/>
          <p:nvPr/>
        </p:nvSpPr>
        <p:spPr>
          <a:xfrm>
            <a:off x="207819" y="534304"/>
            <a:ext cx="4564206" cy="1107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>
                <a:solidFill>
                  <a:prstClr val="black"/>
                </a:solidFill>
              </a:rPr>
              <a:t>Είμαστε μαζί στη Μεσόγειο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23E6330C-AE19-4460-A2FC-363E2E90D34F}"/>
              </a:ext>
            </a:extLst>
          </p:cNvPr>
          <p:cNvSpPr/>
          <p:nvPr/>
        </p:nvSpPr>
        <p:spPr>
          <a:xfrm>
            <a:off x="523804" y="1824214"/>
            <a:ext cx="3932236" cy="7037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>
                <a:solidFill>
                  <a:prstClr val="black"/>
                </a:solidFill>
              </a:rPr>
              <a:t>Αν δεν μπορέσω εγώ να ζήσω…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="" xmlns:a16="http://schemas.microsoft.com/office/drawing/2014/main" id="{8AB53BD1-3FE0-468C-8570-2A2F2B2088B1}"/>
              </a:ext>
            </a:extLst>
          </p:cNvPr>
          <p:cNvSpPr/>
          <p:nvPr/>
        </p:nvSpPr>
        <p:spPr>
          <a:xfrm>
            <a:off x="8093506" y="2057400"/>
            <a:ext cx="3932238" cy="748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 dirty="0">
                <a:solidFill>
                  <a:prstClr val="black"/>
                </a:solidFill>
              </a:rPr>
              <a:t>…τότε δεν θα μπορέσω ούτε εγώ</a:t>
            </a: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53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BX_files\BX_WORK\EUROTURTLES_LIFE\EUROTURTLES_LIFE_reference\EUROTURTLES-LIFE_reference_photos\DSC_7474-2000x1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3647"/>
            <a:ext cx="12192000" cy="6114288"/>
          </a:xfrm>
          <a:prstGeom prst="rect">
            <a:avLst/>
          </a:prstGeom>
          <a:noFill/>
        </p:spPr>
      </p:pic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F7931F96-FDA6-4BAB-839B-0A10BE467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840" y="5102352"/>
            <a:ext cx="10222992" cy="1755648"/>
          </a:xfr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Αυτή η φωτογραφική παρουσίαση συνοδεύει το εκπαιδευτικό πακέτο με τίτλο «Με τις χελώνες στη θάλασσα»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του </a:t>
            </a:r>
            <a:r>
              <a:rPr lang="el-GR" sz="2400" dirty="0">
                <a:solidFill>
                  <a:schemeClr val="bg1"/>
                </a:solidFill>
              </a:rPr>
              <a:t>έργου LIFE EUROTURTLES </a:t>
            </a:r>
            <a:r>
              <a:rPr lang="en-US" sz="2400" baseline="0" dirty="0" smtClean="0">
                <a:solidFill>
                  <a:schemeClr val="bg1"/>
                </a:solidFill>
              </a:rPr>
              <a:t>.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l-GR" sz="2400" dirty="0">
                <a:solidFill>
                  <a:schemeClr val="bg1"/>
                </a:solidFill>
              </a:rPr>
              <a:t>Όλες οι εικόνες προέρχονται από το </a:t>
            </a:r>
            <a:r>
              <a:rPr lang="el-GR" sz="2400" dirty="0" smtClean="0">
                <a:solidFill>
                  <a:schemeClr val="bg1"/>
                </a:solidFill>
              </a:rPr>
              <a:t>διαδίκτυο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ή αποτελούν ιδιοκτησία του ΑΡΧΕΛΩΝ. Δεν </a:t>
            </a:r>
            <a:r>
              <a:rPr lang="el-GR" sz="2400" dirty="0">
                <a:solidFill>
                  <a:schemeClr val="bg1"/>
                </a:solidFill>
              </a:rPr>
              <a:t>προορίζονται για </a:t>
            </a:r>
            <a:r>
              <a:rPr lang="el-GR" sz="2400" dirty="0" smtClean="0">
                <a:solidFill>
                  <a:schemeClr val="bg1"/>
                </a:solidFill>
              </a:rPr>
              <a:t>χρήση εκτός της παρουσίασης χωρίς σχετική αναφορά στο έργο </a:t>
            </a:r>
            <a:r>
              <a:rPr lang="en-US" sz="2400" dirty="0" smtClean="0">
                <a:solidFill>
                  <a:schemeClr val="bg1"/>
                </a:solidFill>
              </a:rPr>
              <a:t>LIFE EUROTURTLES </a:t>
            </a:r>
            <a:r>
              <a:rPr lang="el-GR" sz="2400" dirty="0" smtClean="0">
                <a:solidFill>
                  <a:schemeClr val="bg1"/>
                </a:solidFill>
              </a:rPr>
              <a:t>και την πηγή από την οποία προέρχονται</a:t>
            </a:r>
            <a:r>
              <a:rPr lang="el-GR" sz="2400" dirty="0">
                <a:solidFill>
                  <a:schemeClr val="bg1"/>
                </a:solidFill>
              </a:rPr>
              <a:t> </a:t>
            </a:r>
            <a:r>
              <a:rPr lang="el-GR" sz="2400" dirty="0" smtClean="0">
                <a:solidFill>
                  <a:schemeClr val="bg1"/>
                </a:solidFill>
              </a:rPr>
              <a:t>και χωρίς σχετική άδεια.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l-GR" sz="1800" dirty="0">
                <a:solidFill>
                  <a:schemeClr val="bg1"/>
                </a:solidFill>
              </a:rPr>
              <a:t>Ερμηνεία περιβάλλοντος: Βασίλης </a:t>
            </a:r>
            <a:r>
              <a:rPr lang="el-GR" sz="1800" dirty="0" err="1">
                <a:solidFill>
                  <a:schemeClr val="bg1"/>
                </a:solidFill>
              </a:rPr>
              <a:t>Χατζηρβασάνης</a:t>
            </a:r>
            <a:endParaRPr lang="el-GR" sz="1800" dirty="0">
              <a:solidFill>
                <a:schemeClr val="bg1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0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666" y="5106596"/>
            <a:ext cx="3045547" cy="1384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861" y="2897280"/>
            <a:ext cx="11177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</a:rPr>
              <a:t>Η παρουσίαση αυτή συνοδεύει το εκπαιδευτικό πακέτο με τίτλο «Με τις χελώνες στη θάλασσα» </a:t>
            </a:r>
          </a:p>
          <a:p>
            <a:pPr algn="ctr"/>
            <a:r>
              <a:rPr lang="el-GR" sz="2000" dirty="0">
                <a:solidFill>
                  <a:prstClr val="black"/>
                </a:solidFill>
              </a:rPr>
              <a:t>του έργου </a:t>
            </a:r>
            <a:r>
              <a:rPr lang="en-US" sz="2000" dirty="0">
                <a:solidFill>
                  <a:prstClr val="black"/>
                </a:solidFill>
              </a:rPr>
              <a:t>LIFE EUROTURTLES (LIFE15NAT/HR/000997) </a:t>
            </a:r>
            <a:r>
              <a:rPr lang="el-GR" sz="2000" dirty="0">
                <a:solidFill>
                  <a:prstClr val="black"/>
                </a:solidFill>
              </a:rPr>
              <a:t>και έχει παραχθεί με τη συνεισφορά του</a:t>
            </a:r>
          </a:p>
          <a:p>
            <a:pPr algn="ctr"/>
            <a:r>
              <a:rPr lang="el-GR" sz="2000" dirty="0">
                <a:solidFill>
                  <a:prstClr val="black"/>
                </a:solidFill>
              </a:rPr>
              <a:t>χρηματοδοτικού εργαλείου LIFE της ΕΕ. </a:t>
            </a:r>
          </a:p>
          <a:p>
            <a:pPr algn="ctr"/>
            <a:r>
              <a:rPr lang="el-GR" sz="2000" dirty="0">
                <a:solidFill>
                  <a:prstClr val="black"/>
                </a:solidFill>
              </a:rPr>
              <a:t>Το περιεχόμενο δεν αντικατοπτρίζει απαραίτητα τις επίσημες απόψεις της ΕΕ.</a:t>
            </a:r>
          </a:p>
        </p:txBody>
      </p:sp>
      <p:pic>
        <p:nvPicPr>
          <p:cNvPr id="8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531" y="683509"/>
            <a:ext cx="1686973" cy="1218837"/>
          </a:xfrm>
          <a:prstGeom prst="rect">
            <a:avLst/>
          </a:prstGeom>
        </p:spPr>
      </p:pic>
      <p:pic>
        <p:nvPicPr>
          <p:cNvPr id="9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583" y="571225"/>
            <a:ext cx="1668167" cy="1440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5505" y="746842"/>
            <a:ext cx="3922291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l-GR" sz="1400" dirty="0">
                <a:solidFill>
                  <a:prstClr val="black"/>
                </a:solidFill>
              </a:rPr>
              <a:t>Συλλογικές δράσεις για τη βελτίωση των μέτρων διατήρησης των Ευρωπαϊκών πληθυσμών θαλάσσιων χελωνών (</a:t>
            </a:r>
            <a:r>
              <a:rPr lang="en-US" sz="1400" dirty="0">
                <a:solidFill>
                  <a:prstClr val="black"/>
                </a:solidFill>
              </a:rPr>
              <a:t>LIFE15NAT/</a:t>
            </a:r>
            <a:r>
              <a:rPr lang="el-GR" sz="1400" dirty="0">
                <a:solidFill>
                  <a:prstClr val="black"/>
                </a:solidFill>
              </a:rPr>
              <a:t>HR/000997). Το Έργο εντάσσεται στο πρόγραμμα χρηματοδότησης LIFE της Ευρωπαϊκής Ένωσης / </a:t>
            </a:r>
            <a:r>
              <a:rPr lang="en-US" sz="1400" dirty="0">
                <a:solidFill>
                  <a:prstClr val="black"/>
                </a:solidFill>
              </a:rPr>
              <a:t>info@euroturtles.eu</a:t>
            </a:r>
            <a:endParaRPr lang="el-GR" sz="14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546553" y="689949"/>
            <a:ext cx="12032" cy="1359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Εικόνα 4">
            <a:extLst>
              <a:ext uri="{FF2B5EF4-FFF2-40B4-BE49-F238E27FC236}">
                <a16:creationId xmlns="" xmlns:a16="http://schemas.microsoft.com/office/drawing/2014/main" id="{EDD0582F-4449-46EF-8B80-0B5B6F5B8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22" y="5513143"/>
            <a:ext cx="974863" cy="9781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4952" y="6029645"/>
            <a:ext cx="4347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prstClr val="black"/>
                </a:solidFill>
              </a:rPr>
              <a:t>ΑΡΧΕΛΩΝ - Σύλλογος για την Προστασία της Θαλάσσιας Χελώνας:</a:t>
            </a:r>
          </a:p>
          <a:p>
            <a:r>
              <a:rPr lang="en-US" sz="1200" dirty="0">
                <a:solidFill>
                  <a:prstClr val="black"/>
                </a:solidFill>
              </a:rPr>
              <a:t>http://www.archelon.gr/</a:t>
            </a:r>
            <a:endParaRPr lang="el-G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9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22E760B3-C57B-4A22-960E-4DF210C8A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Πέλαγος: μεγάλα κοπάδια</a:t>
            </a:r>
            <a:r>
              <a:rPr lang="en-US" dirty="0"/>
              <a:t> </a:t>
            </a:r>
            <a:r>
              <a:rPr lang="el-GR" dirty="0"/>
              <a:t>αλλά</a:t>
            </a:r>
            <a:r>
              <a:rPr lang="el-GR" baseline="0" dirty="0"/>
              <a:t> από λίγα είδη</a:t>
            </a: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0625C1FD-A641-454A-B9C8-43D90C28D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26754"/>
            <a:ext cx="12191999" cy="9148667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4B40C9B7-241B-441C-8F65-EAABBE448459}"/>
              </a:ext>
            </a:extLst>
          </p:cNvPr>
          <p:cNvSpPr/>
          <p:nvPr/>
        </p:nvSpPr>
        <p:spPr>
          <a:xfrm>
            <a:off x="258521" y="652340"/>
            <a:ext cx="3670589" cy="13512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 dirty="0">
                <a:solidFill>
                  <a:prstClr val="black"/>
                </a:solidFill>
              </a:rPr>
              <a:t>Πέλαγος: μεγάλα κοπάδια ψαριών, αλλά λίγα είδη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15AD19B0-F205-4924-B4A1-E430A7DC8B27}"/>
              </a:ext>
            </a:extLst>
          </p:cNvPr>
          <p:cNvSpPr/>
          <p:nvPr/>
        </p:nvSpPr>
        <p:spPr>
          <a:xfrm>
            <a:off x="9642763" y="5299365"/>
            <a:ext cx="2078182" cy="748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>
                <a:solidFill>
                  <a:prstClr val="black"/>
                </a:solidFill>
              </a:rPr>
              <a:t>Π.χ. τόννοι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0" y="7140994"/>
            <a:ext cx="31049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Photo: Ugo </a:t>
            </a:r>
            <a:r>
              <a:rPr lang="en-US" sz="1600" dirty="0" err="1">
                <a:solidFill>
                  <a:schemeClr val="bg1"/>
                </a:solidFill>
              </a:rPr>
              <a:t>Montaldo</a:t>
            </a:r>
            <a:r>
              <a:rPr lang="en-US" sz="1600" dirty="0">
                <a:solidFill>
                  <a:schemeClr val="bg1"/>
                </a:solidFill>
              </a:rPr>
              <a:t>/Shutterstock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58521" y="6135659"/>
            <a:ext cx="3473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Photo: Ugo </a:t>
            </a:r>
            <a:r>
              <a:rPr lang="en-US" dirty="0" err="1">
                <a:solidFill>
                  <a:schemeClr val="bg1"/>
                </a:solidFill>
              </a:rPr>
              <a:t>Montaldo</a:t>
            </a:r>
            <a:r>
              <a:rPr lang="en-US" dirty="0">
                <a:solidFill>
                  <a:schemeClr val="bg1"/>
                </a:solidFill>
              </a:rPr>
              <a:t>/Shutterstock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0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3FF744FC-AE2C-48A8-9928-9E0F7049B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Βραχώδεις ακτές:</a:t>
            </a:r>
            <a:r>
              <a:rPr lang="el-GR" baseline="0" dirty="0"/>
              <a:t> πολλές κρυψώνες, πολλά διαφορετικά ζώα</a:t>
            </a:r>
            <a:endParaRPr lang="el-GR" dirty="0"/>
          </a:p>
        </p:txBody>
      </p:sp>
      <p:pic>
        <p:nvPicPr>
          <p:cNvPr id="11267" name="Picture 3" descr="E:\BX_files\BX_WORK\EUROTURTLES_LIFE\EUROTURTLES_LIFE_reference\EUROTURTLES-LIFE_reference_photos\Mediterranean-Paradise-1300x975_avanswiss-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71600" y="0"/>
            <a:ext cx="8686800" cy="6858000"/>
          </a:xfrm>
          <a:prstGeom prst="rect">
            <a:avLst/>
          </a:prstGeom>
          <a:noFill/>
        </p:spPr>
      </p:pic>
      <p:pic>
        <p:nvPicPr>
          <p:cNvPr id="11266" name="Picture 2" descr="E:\BX_files\BX_WORK\EUROTURTLES_LIFE\EUROTURTLES_LIFE_reference\EUROTURTLES-LIFE_reference_photos\mediterranean-sea-spd0913_worldsbest_074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1095" y="0"/>
            <a:ext cx="4950905" cy="6858000"/>
          </a:xfrm>
          <a:prstGeom prst="rect">
            <a:avLst/>
          </a:prstGeom>
          <a:noFill/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E26763FE-186C-48E2-9CEB-8668FBBA5AB1}"/>
              </a:ext>
            </a:extLst>
          </p:cNvPr>
          <p:cNvSpPr/>
          <p:nvPr/>
        </p:nvSpPr>
        <p:spPr>
          <a:xfrm>
            <a:off x="223442" y="642713"/>
            <a:ext cx="6447522" cy="11365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>
                <a:solidFill>
                  <a:prstClr val="black"/>
                </a:solidFill>
              </a:rPr>
              <a:t>Βραχώδεις ακτές: έχουν πολλές κρυψώνες, φιλοξενούν πολλά διαφορετικά ζώα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="" xmlns:a16="http://schemas.microsoft.com/office/drawing/2014/main" id="{3772BFF7-2492-492C-86BB-F782F34840D4}"/>
              </a:ext>
            </a:extLst>
          </p:cNvPr>
          <p:cNvSpPr/>
          <p:nvPr/>
        </p:nvSpPr>
        <p:spPr>
          <a:xfrm>
            <a:off x="5161211" y="3657600"/>
            <a:ext cx="1939676" cy="661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>
                <a:solidFill>
                  <a:prstClr val="black"/>
                </a:solidFill>
              </a:rPr>
              <a:t>…στη στεριά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="" xmlns:a16="http://schemas.microsoft.com/office/drawing/2014/main" id="{8468B6A7-F97C-4520-85AE-5E5223CEDE9E}"/>
              </a:ext>
            </a:extLst>
          </p:cNvPr>
          <p:cNvSpPr/>
          <p:nvPr/>
        </p:nvSpPr>
        <p:spPr>
          <a:xfrm>
            <a:off x="7393062" y="3657600"/>
            <a:ext cx="2486532" cy="661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 dirty="0">
                <a:solidFill>
                  <a:prstClr val="black"/>
                </a:solidFill>
              </a:rPr>
              <a:t>…και στη θάλασσα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9879594" y="6488668"/>
            <a:ext cx="2329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Photo: Tobias Friedrich</a:t>
            </a:r>
          </a:p>
        </p:txBody>
      </p:sp>
    </p:spTree>
    <p:extLst>
      <p:ext uri="{BB962C8B-B14F-4D97-AF65-F5344CB8AC3E}">
        <p14:creationId xmlns:p14="http://schemas.microsoft.com/office/powerpoint/2010/main" val="286673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47CD58DC-5891-45FA-BB7F-BCEA78BFE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…μικρά ψάρια…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75FDC187-93A6-47A1-A4D6-B1170E654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7579"/>
            <a:ext cx="12176598" cy="9600471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="" xmlns:a16="http://schemas.microsoft.com/office/drawing/2014/main" id="{A5C5E789-D16A-4BD6-8E25-617508D109C7}"/>
              </a:ext>
            </a:extLst>
          </p:cNvPr>
          <p:cNvSpPr/>
          <p:nvPr/>
        </p:nvSpPr>
        <p:spPr>
          <a:xfrm>
            <a:off x="207817" y="567542"/>
            <a:ext cx="5888183" cy="9157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 dirty="0">
                <a:solidFill>
                  <a:prstClr val="black"/>
                </a:solidFill>
              </a:rPr>
              <a:t>Βραχώδεις ακτές: …πολλά μικρά ψάρια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3BBCA4F2-F352-4125-84BE-2D1A210C9DBD}"/>
              </a:ext>
            </a:extLst>
          </p:cNvPr>
          <p:cNvSpPr/>
          <p:nvPr/>
        </p:nvSpPr>
        <p:spPr>
          <a:xfrm>
            <a:off x="9705109" y="5611091"/>
            <a:ext cx="2265219" cy="9157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>
                <a:solidFill>
                  <a:prstClr val="black"/>
                </a:solidFill>
              </a:rPr>
              <a:t>Π.χ. σαλιάρες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127430" y="6423747"/>
            <a:ext cx="2329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Photo: </a:t>
            </a:r>
            <a:r>
              <a:rPr lang="en-US" dirty="0" err="1">
                <a:solidFill>
                  <a:schemeClr val="bg1"/>
                </a:solidFill>
              </a:rPr>
              <a:t>Frédéric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Pointel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4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E446F933-E0FB-48C6-8416-DC92D7B51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Αμμώδεις παραλίες: μετακινούμενη άμμος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49266D97-6F9F-47FA-8493-3DD0D1310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033" cy="7639396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C5E05577-514D-4FD4-909C-35A0C54AA551}"/>
              </a:ext>
            </a:extLst>
          </p:cNvPr>
          <p:cNvSpPr/>
          <p:nvPr/>
        </p:nvSpPr>
        <p:spPr>
          <a:xfrm>
            <a:off x="275052" y="499623"/>
            <a:ext cx="7890379" cy="1121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>
                <a:solidFill>
                  <a:prstClr val="black"/>
                </a:solidFill>
              </a:rPr>
              <a:t>Αμμώδεις παραλίες: άμμος που διαρκώς μετακινείται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="" xmlns:a16="http://schemas.microsoft.com/office/drawing/2014/main" id="{FF6B8BF3-0AE2-41A3-AFBB-6231B0AA1B38}"/>
              </a:ext>
            </a:extLst>
          </p:cNvPr>
          <p:cNvSpPr/>
          <p:nvPr/>
        </p:nvSpPr>
        <p:spPr>
          <a:xfrm>
            <a:off x="275052" y="4238401"/>
            <a:ext cx="4177868" cy="7835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 dirty="0">
                <a:solidFill>
                  <a:prstClr val="black"/>
                </a:solidFill>
              </a:rPr>
              <a:t>Τα κύματα φέρνουν νέα άμμο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="" xmlns:a16="http://schemas.microsoft.com/office/drawing/2014/main" id="{DAACBF0E-EC23-4A61-B3A7-BB7C39B718E5}"/>
              </a:ext>
            </a:extLst>
          </p:cNvPr>
          <p:cNvSpPr/>
          <p:nvPr/>
        </p:nvSpPr>
        <p:spPr>
          <a:xfrm>
            <a:off x="6712527" y="5868988"/>
            <a:ext cx="5096019" cy="786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>
                <a:solidFill>
                  <a:prstClr val="black"/>
                </a:solidFill>
              </a:rPr>
              <a:t>Ο άνεμος σπρώχνει την άμμο προς τη στεριά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0" y="6569526"/>
            <a:ext cx="7140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http://libguides.northwestern.edu/c.php?g=319610&amp;p=2136014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1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F0245ED9-6A19-4A1B-84A3-33C2A6888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…αμμόφιλα φυτά σταθεροποιούν την άμμο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D91D686A-9479-48C7-98F9-7D0749E54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033"/>
            <a:ext cx="12192000" cy="9144000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2BA58C4B-B468-42E7-8A11-173A774284B8}"/>
              </a:ext>
            </a:extLst>
          </p:cNvPr>
          <p:cNvSpPr/>
          <p:nvPr/>
        </p:nvSpPr>
        <p:spPr>
          <a:xfrm>
            <a:off x="210886" y="569681"/>
            <a:ext cx="5566460" cy="1321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 dirty="0">
                <a:solidFill>
                  <a:prstClr val="black"/>
                </a:solidFill>
              </a:rPr>
              <a:t>Αμμώδεις παραλίες: Τα φυτά στερεώνουν με τις ρίζες τους την άμμο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3BC7867C-7203-4866-82EF-09F4D43CA3C4}"/>
              </a:ext>
            </a:extLst>
          </p:cNvPr>
          <p:cNvSpPr/>
          <p:nvPr/>
        </p:nvSpPr>
        <p:spPr>
          <a:xfrm>
            <a:off x="9268691" y="5985164"/>
            <a:ext cx="2514600" cy="6650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 dirty="0">
                <a:solidFill>
                  <a:prstClr val="black"/>
                </a:solidFill>
              </a:rPr>
              <a:t>Κρίνος της άμμου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210886" y="6280850"/>
            <a:ext cx="1329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Photo: </a:t>
            </a:r>
            <a:r>
              <a:rPr lang="en-US" dirty="0" err="1"/>
              <a:t>Zvika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4171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C9FAFBF0-5EA4-4319-BD1E-E769B6425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…ζώα κρύβονται στην άμμο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CD815A19-A083-4A31-B604-5DF60990D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5024"/>
            <a:ext cx="12192000" cy="9144001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="" xmlns:a16="http://schemas.microsoft.com/office/drawing/2014/main" id="{378C5CA6-ABD7-4981-909B-85F4AFF8CE6C}"/>
              </a:ext>
            </a:extLst>
          </p:cNvPr>
          <p:cNvSpPr/>
          <p:nvPr/>
        </p:nvSpPr>
        <p:spPr>
          <a:xfrm>
            <a:off x="355263" y="591517"/>
            <a:ext cx="3932237" cy="1496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 dirty="0">
                <a:solidFill>
                  <a:prstClr val="black"/>
                </a:solidFill>
              </a:rPr>
              <a:t>Αμμώδεις παραλίες: </a:t>
            </a:r>
          </a:p>
          <a:p>
            <a:pPr lvl="0" algn="ctr"/>
            <a:r>
              <a:rPr lang="el-GR" sz="2400" dirty="0">
                <a:solidFill>
                  <a:prstClr val="black"/>
                </a:solidFill>
              </a:rPr>
              <a:t>Τα ζώα κρύβονται στην άμμο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="" xmlns:a16="http://schemas.microsoft.com/office/drawing/2014/main" id="{5633B341-3B40-4B70-941F-28582093D326}"/>
              </a:ext>
            </a:extLst>
          </p:cNvPr>
          <p:cNvSpPr/>
          <p:nvPr/>
        </p:nvSpPr>
        <p:spPr>
          <a:xfrm>
            <a:off x="8229600" y="5578043"/>
            <a:ext cx="2826327" cy="9890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000">
                <a:solidFill>
                  <a:prstClr val="black"/>
                </a:solidFill>
              </a:rPr>
              <a:t>Οι γλώσσες μιμούνται τα χρώματα της άμμου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355263" y="6488668"/>
            <a:ext cx="2913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Photo: Photo2222/Wikipedia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4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0D0E68FC-2CCB-4545-BA1B-ED2105707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Οι χελώνες</a:t>
            </a:r>
            <a:r>
              <a:rPr lang="el-GR" baseline="0" dirty="0"/>
              <a:t> γεννούν σε παραλίες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="" xmlns:a16="http://schemas.microsoft.com/office/drawing/2014/main" id="{3CD9D3CD-5ADF-4D91-8249-AE92AA3EA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4870" y="3005007"/>
            <a:ext cx="6281928" cy="418795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Εικόνα 5">
            <a:extLst>
              <a:ext uri="{FF2B5EF4-FFF2-40B4-BE49-F238E27FC236}">
                <a16:creationId xmlns="" xmlns:a16="http://schemas.microsoft.com/office/drawing/2014/main" id="{FBEA2B2F-8871-4863-AA3D-CE0DED0C2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936" y="0"/>
            <a:ext cx="6020015" cy="338904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C775BF38-D317-4034-8B59-D75BA32FC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0"/>
            <a:ext cx="8680704" cy="6858000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="" xmlns:a16="http://schemas.microsoft.com/office/drawing/2014/main" id="{28A74809-756C-491F-9615-9EDE971C00A5}"/>
              </a:ext>
            </a:extLst>
          </p:cNvPr>
          <p:cNvSpPr/>
          <p:nvPr/>
        </p:nvSpPr>
        <p:spPr>
          <a:xfrm>
            <a:off x="180892" y="334959"/>
            <a:ext cx="4966855" cy="1148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2400" dirty="0">
                <a:solidFill>
                  <a:prstClr val="black"/>
                </a:solidFill>
              </a:rPr>
              <a:t>Αμμώδεις παραλίες: </a:t>
            </a:r>
          </a:p>
          <a:p>
            <a:pPr lvl="0" algn="ctr"/>
            <a:r>
              <a:rPr lang="el-GR" sz="2400" dirty="0">
                <a:solidFill>
                  <a:prstClr val="black"/>
                </a:solidFill>
              </a:rPr>
              <a:t>Εδώ γεννούν οι θαλάσσιες χελώνες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79" y="0"/>
            <a:ext cx="1473421" cy="6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2489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</TotalTime>
  <Words>616</Words>
  <Application>Microsoft Office PowerPoint</Application>
  <PresentationFormat>Widescreen</PresentationFormat>
  <Paragraphs>92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Θέμα του Office</vt:lpstr>
      <vt:lpstr>Με τις χελώνες στη θάλασσα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 τις χελώνες στη θάλασσα</dc:title>
  <dc:creator>Vasilis</dc:creator>
  <cp:lastModifiedBy>Rania</cp:lastModifiedBy>
  <cp:revision>242</cp:revision>
  <dcterms:created xsi:type="dcterms:W3CDTF">2017-11-16T09:02:59Z</dcterms:created>
  <dcterms:modified xsi:type="dcterms:W3CDTF">2018-07-20T08:09:32Z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